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tags/tag36.xml" ContentType="application/vnd.openxmlformats-officedocument.presentationml.tags+xml"/>
  <Override PartName="/ppt/notesSlides/notesSlide41.xml" ContentType="application/vnd.openxmlformats-officedocument.presentationml.notesSlide+xml"/>
  <Override PartName="/ppt/tags/tag37.xml" ContentType="application/vnd.openxmlformats-officedocument.presentationml.tags+xml"/>
  <Override PartName="/ppt/notesSlides/notesSlide42.xml" ContentType="application/vnd.openxmlformats-officedocument.presentationml.notesSlide+xml"/>
  <Override PartName="/ppt/tags/tag38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tags/tag42.xml" ContentType="application/vnd.openxmlformats-officedocument.presentationml.tags+xml"/>
  <Override PartName="/ppt/notesSlides/notesSlide48.xml" ContentType="application/vnd.openxmlformats-officedocument.presentationml.notesSlide+xml"/>
  <Override PartName="/ppt/tags/tag43.xml" ContentType="application/vnd.openxmlformats-officedocument.presentationml.tags+xml"/>
  <Override PartName="/ppt/notesSlides/notesSlide49.xml" ContentType="application/vnd.openxmlformats-officedocument.presentationml.notesSlide+xml"/>
  <Override PartName="/ppt/tags/tag44.xml" ContentType="application/vnd.openxmlformats-officedocument.presentationml.tags+xml"/>
  <Override PartName="/ppt/notesSlides/notesSlide50.xml" ContentType="application/vnd.openxmlformats-officedocument.presentationml.notesSlide+xml"/>
  <Override PartName="/ppt/tags/tag45.xml" ContentType="application/vnd.openxmlformats-officedocument.presentationml.tags+xml"/>
  <Override PartName="/ppt/notesSlides/notesSlide51.xml" ContentType="application/vnd.openxmlformats-officedocument.presentationml.notesSlide+xml"/>
  <Override PartName="/ppt/tags/tag46.xml" ContentType="application/vnd.openxmlformats-officedocument.presentationml.tags+xml"/>
  <Override PartName="/ppt/notesSlides/notesSlide52.xml" ContentType="application/vnd.openxmlformats-officedocument.presentationml.notesSlide+xml"/>
  <Override PartName="/ppt/tags/tag47.xml" ContentType="application/vnd.openxmlformats-officedocument.presentationml.tags+xml"/>
  <Override PartName="/ppt/notesSlides/notesSlide53.xml" ContentType="application/vnd.openxmlformats-officedocument.presentationml.notesSlide+xml"/>
  <Override PartName="/ppt/tags/tag48.xml" ContentType="application/vnd.openxmlformats-officedocument.presentationml.tags+xml"/>
  <Override PartName="/ppt/notesSlides/notesSlide54.xml" ContentType="application/vnd.openxmlformats-officedocument.presentationml.notesSlide+xml"/>
  <Override PartName="/ppt/tags/tag49.xml" ContentType="application/vnd.openxmlformats-officedocument.presentationml.tags+xml"/>
  <Override PartName="/ppt/notesSlides/notesSlide55.xml" ContentType="application/vnd.openxmlformats-officedocument.presentationml.notesSlide+xml"/>
  <Override PartName="/ppt/tags/tag50.xml" ContentType="application/vnd.openxmlformats-officedocument.presentationml.tags+xml"/>
  <Override PartName="/ppt/notesSlides/notesSlide56.xml" ContentType="application/vnd.openxmlformats-officedocument.presentationml.notesSlide+xml"/>
  <Override PartName="/ppt/tags/tag51.xml" ContentType="application/vnd.openxmlformats-officedocument.presentationml.tags+xml"/>
  <Override PartName="/ppt/notesSlides/notesSlide57.xml" ContentType="application/vnd.openxmlformats-officedocument.presentationml.notesSlide+xml"/>
  <Override PartName="/ppt/tags/tag52.xml" ContentType="application/vnd.openxmlformats-officedocument.presentationml.tags+xml"/>
  <Override PartName="/ppt/notesSlides/notesSlide58.xml" ContentType="application/vnd.openxmlformats-officedocument.presentationml.notesSlide+xml"/>
  <Override PartName="/ppt/tags/tag53.xml" ContentType="application/vnd.openxmlformats-officedocument.presentationml.tags+xml"/>
  <Override PartName="/ppt/notesSlides/notesSlide59.xml" ContentType="application/vnd.openxmlformats-officedocument.presentationml.notesSlide+xml"/>
  <Override PartName="/ppt/tags/tag54.xml" ContentType="application/vnd.openxmlformats-officedocument.presentationml.tags+xml"/>
  <Override PartName="/ppt/notesSlides/notesSlide60.xml" ContentType="application/vnd.openxmlformats-officedocument.presentationml.notesSlide+xml"/>
  <Override PartName="/ppt/tags/tag55.xml" ContentType="application/vnd.openxmlformats-officedocument.presentationml.tags+xml"/>
  <Override PartName="/ppt/notesSlides/notesSlide61.xml" ContentType="application/vnd.openxmlformats-officedocument.presentationml.notesSlide+xml"/>
  <Override PartName="/ppt/tags/tag56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57.xml" ContentType="application/vnd.openxmlformats-officedocument.presentationml.tags+xml"/>
  <Override PartName="/ppt/notesSlides/notesSlide64.xml" ContentType="application/vnd.openxmlformats-officedocument.presentationml.notesSlide+xml"/>
  <Override PartName="/ppt/tags/tag58.xml" ContentType="application/vnd.openxmlformats-officedocument.presentationml.tags+xml"/>
  <Override PartName="/ppt/notesSlides/notesSlide65.xml" ContentType="application/vnd.openxmlformats-officedocument.presentationml.notesSlide+xml"/>
  <Override PartName="/ppt/tags/tag59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7" r:id="rId3"/>
  </p:sldMasterIdLst>
  <p:notesMasterIdLst>
    <p:notesMasterId r:id="rId72"/>
  </p:notesMasterIdLst>
  <p:handoutMasterIdLst>
    <p:handoutMasterId r:id="rId73"/>
  </p:handoutMasterIdLst>
  <p:sldIdLst>
    <p:sldId id="1049" r:id="rId4"/>
    <p:sldId id="1284" r:id="rId5"/>
    <p:sldId id="1280" r:id="rId6"/>
    <p:sldId id="1311" r:id="rId7"/>
    <p:sldId id="1308" r:id="rId8"/>
    <p:sldId id="1386" r:id="rId9"/>
    <p:sldId id="1335" r:id="rId10"/>
    <p:sldId id="1334" r:id="rId11"/>
    <p:sldId id="1336" r:id="rId12"/>
    <p:sldId id="1337" r:id="rId13"/>
    <p:sldId id="1310" r:id="rId14"/>
    <p:sldId id="1312" r:id="rId15"/>
    <p:sldId id="1339" r:id="rId16"/>
    <p:sldId id="1349" r:id="rId17"/>
    <p:sldId id="1343" r:id="rId18"/>
    <p:sldId id="1341" r:id="rId19"/>
    <p:sldId id="1340" r:id="rId20"/>
    <p:sldId id="1342" r:id="rId21"/>
    <p:sldId id="1344" r:id="rId22"/>
    <p:sldId id="1345" r:id="rId23"/>
    <p:sldId id="1346" r:id="rId24"/>
    <p:sldId id="1347" r:id="rId25"/>
    <p:sldId id="1351" r:id="rId26"/>
    <p:sldId id="1348" r:id="rId27"/>
    <p:sldId id="1350" r:id="rId28"/>
    <p:sldId id="1352" r:id="rId29"/>
    <p:sldId id="1353" r:id="rId30"/>
    <p:sldId id="1354" r:id="rId31"/>
    <p:sldId id="1355" r:id="rId32"/>
    <p:sldId id="1356" r:id="rId33"/>
    <p:sldId id="1357" r:id="rId34"/>
    <p:sldId id="1364" r:id="rId35"/>
    <p:sldId id="1338" r:id="rId36"/>
    <p:sldId id="1321" r:id="rId37"/>
    <p:sldId id="1322" r:id="rId38"/>
    <p:sldId id="1313" r:id="rId39"/>
    <p:sldId id="1323" r:id="rId40"/>
    <p:sldId id="1363" r:id="rId41"/>
    <p:sldId id="1366" r:id="rId42"/>
    <p:sldId id="1367" r:id="rId43"/>
    <p:sldId id="1368" r:id="rId44"/>
    <p:sldId id="1369" r:id="rId45"/>
    <p:sldId id="1370" r:id="rId46"/>
    <p:sldId id="1309" r:id="rId47"/>
    <p:sldId id="1365" r:id="rId48"/>
    <p:sldId id="1371" r:id="rId49"/>
    <p:sldId id="1372" r:id="rId50"/>
    <p:sldId id="1373" r:id="rId51"/>
    <p:sldId id="1316" r:id="rId52"/>
    <p:sldId id="1376" r:id="rId53"/>
    <p:sldId id="1329" r:id="rId54"/>
    <p:sldId id="1374" r:id="rId55"/>
    <p:sldId id="1375" r:id="rId56"/>
    <p:sldId id="1382" r:id="rId57"/>
    <p:sldId id="1377" r:id="rId58"/>
    <p:sldId id="1378" r:id="rId59"/>
    <p:sldId id="1379" r:id="rId60"/>
    <p:sldId id="1380" r:id="rId61"/>
    <p:sldId id="1381" r:id="rId62"/>
    <p:sldId id="1383" r:id="rId63"/>
    <p:sldId id="1384" r:id="rId64"/>
    <p:sldId id="1317" r:id="rId65"/>
    <p:sldId id="1318" r:id="rId66"/>
    <p:sldId id="1319" r:id="rId67"/>
    <p:sldId id="1385" r:id="rId68"/>
    <p:sldId id="1320" r:id="rId69"/>
    <p:sldId id="1303" r:id="rId70"/>
    <p:sldId id="785" r:id="rId71"/>
  </p:sldIdLst>
  <p:sldSz cx="9144000" cy="5715000" type="screen16x10"/>
  <p:notesSz cx="6797675" cy="992663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5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9900CC"/>
    <a:srgbClr val="03246D"/>
    <a:srgbClr val="04329A"/>
    <a:srgbClr val="D6EAF6"/>
    <a:srgbClr val="99FFCC"/>
    <a:srgbClr val="FFEBEB"/>
    <a:srgbClr val="FFE1E1"/>
    <a:srgbClr val="005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89517" autoAdjust="0"/>
  </p:normalViewPr>
  <p:slideViewPr>
    <p:cSldViewPr>
      <p:cViewPr varScale="1">
        <p:scale>
          <a:sx n="137" d="100"/>
          <a:sy n="137" d="100"/>
        </p:scale>
        <p:origin x="-1026" y="-90"/>
      </p:cViewPr>
      <p:guideLst>
        <p:guide orient="horz" pos="1755"/>
        <p:guide pos="2925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25" d="100"/>
        <a:sy n="125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8AB1812-BE1C-4C35-A4F2-82E5926EE9DD}" type="datetimeFigureOut">
              <a:rPr lang="zh-CN" altLang="en-US"/>
              <a:pPr>
                <a:defRPr/>
              </a:pPr>
              <a:t>2018/4/15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6EF3CC8-3BCC-482D-90D4-F9ED2E95FB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3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420688" y="744538"/>
            <a:ext cx="59563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8437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C322C60-CE9B-44C0-99E3-5CBCEFDE56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588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C08F46-7404-4459-B75F-01F713E9CE30}" type="slidenum">
              <a:rPr altLang="en-US" smtClean="0"/>
              <a:pPr/>
              <a:t>1</a:t>
            </a:fld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5503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431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4318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43183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43183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43183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734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5734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fld id="{07A932E6-F43A-4238-9BBC-BB9EB10F2D08}" type="slidenum">
              <a:rPr altLang="en-US" smtClean="0"/>
              <a:pPr eaLnBrk="0" hangingPunct="0"/>
              <a:t>68</a:t>
            </a:fld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442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322C60-CE9B-44C0-99E3-5CBCEFDE56D8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61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pt封面底色16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139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白色logo中英文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3825"/>
            <a:ext cx="1227137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8317" y="1921073"/>
            <a:ext cx="7772400" cy="1007275"/>
          </a:xfrm>
          <a:prstGeom prst="rect">
            <a:avLst/>
          </a:prstGeom>
        </p:spPr>
        <p:txBody>
          <a:bodyPr anchor="ctr" anchorCtr="0"/>
          <a:lstStyle>
            <a:lvl1pPr>
              <a:defRPr sz="4000" b="1">
                <a:solidFill>
                  <a:srgbClr val="FFFF00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56751" y="3238502"/>
            <a:ext cx="6400800" cy="17079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FFFF00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 anchor="ctr" anchorCtr="0"/>
          <a:lstStyle>
            <a:lvl1pPr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A4B44B5-3798-4F6E-803A-E8DD17031E26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7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5435600"/>
            <a:ext cx="2895600" cy="303213"/>
          </a:xfrm>
        </p:spPr>
        <p:txBody>
          <a:bodyPr anchor="ctr" anchorCtr="0"/>
          <a:lstStyle>
            <a:lvl1pPr algn="ct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80300" y="5435600"/>
            <a:ext cx="2133600" cy="303213"/>
          </a:xfrm>
        </p:spPr>
        <p:txBody>
          <a:bodyPr anchor="ctr" anchorCtr="0"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E445A5D2-16D7-4312-974F-21BEDE09ED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0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7E5E2-3B8C-4EBB-918F-9CBD242B5B6F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74AC7-B6B9-4FA4-8CB5-90DEC54331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1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 txBox="1">
            <a:spLocks noChangeArrowheads="1"/>
          </p:cNvSpPr>
          <p:nvPr userDrawn="1"/>
        </p:nvSpPr>
        <p:spPr bwMode="auto">
          <a:xfrm>
            <a:off x="6096000" y="5437188"/>
            <a:ext cx="2895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ko-KR" sz="1200" b="1" smtClean="0">
                <a:ea typeface="Gulim" panose="020B0600000101010101" pitchFamily="34" charset="-127"/>
              </a:rPr>
              <a:t>International Office</a:t>
            </a:r>
          </a:p>
        </p:txBody>
      </p:sp>
      <p:sp>
        <p:nvSpPr>
          <p:cNvPr id="5" name="日期占位符 3"/>
          <p:cNvSpPr txBox="1">
            <a:spLocks noChangeArrowheads="1"/>
          </p:cNvSpPr>
          <p:nvPr userDrawn="1"/>
        </p:nvSpPr>
        <p:spPr bwMode="auto">
          <a:xfrm>
            <a:off x="6629400" y="0"/>
            <a:ext cx="25146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ko-KR" sz="1000" b="1" smtClean="0">
                <a:solidFill>
                  <a:schemeClr val="bg1"/>
                </a:solidFill>
                <a:ea typeface="Gulim" panose="020B0600000101010101" pitchFamily="34" charset="-127"/>
              </a:rPr>
              <a:t>www.shu.edu.cn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013" y="277813"/>
            <a:ext cx="7848600" cy="508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2346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0FBD2-CCBE-40F8-9BBD-0A8C7F23E7B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日期占位符 3"/>
          <p:cNvSpPr>
            <a:spLocks noGrp="1"/>
          </p:cNvSpPr>
          <p:nvPr userDrawn="1">
            <p:ph type="dt" sz="half" idx="12"/>
          </p:nvPr>
        </p:nvSpPr>
        <p:spPr>
          <a:xfrm>
            <a:off x="6516688" y="0"/>
            <a:ext cx="2514600" cy="217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45B9B-9CAF-40D7-96D2-5539D8A1A32E}" type="datetime1">
              <a:rPr lang="en-US" altLang="ko-KR" smtClean="0"/>
              <a:t>4/15/2018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4960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AF0E39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8E4878-2B7E-4628-B700-60CAB9AEA2C5}" type="datetime1">
              <a:rPr lang="en-US" altLang="zh-CN" smtClean="0"/>
              <a:t>4/15/2018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55F04F1-ADC6-4050-A054-8CDD5B90F36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14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1025" y="36321"/>
            <a:ext cx="6410937" cy="58815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C00000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094" y="768543"/>
            <a:ext cx="8427861" cy="4610112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 pitchFamily="2" charset="2"/>
              <a:buChar char=""/>
              <a:defRPr sz="2400" b="1">
                <a:solidFill>
                  <a:srgbClr val="053296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defRPr>
            </a:lvl1pPr>
            <a:lvl2pPr marL="360045" indent="0" defTabSz="719455">
              <a:spcBef>
                <a:spcPts val="600"/>
              </a:spcBef>
              <a:buFont typeface="Wingdings" panose="05000000000000000000" pitchFamily="2" charset="2"/>
              <a:buChar char=""/>
              <a:tabLst>
                <a:tab pos="719455" algn="l"/>
              </a:tabLst>
              <a:defRPr sz="1800">
                <a:latin typeface="+mj-ea"/>
                <a:ea typeface="+mj-ea"/>
              </a:defRPr>
            </a:lvl2pPr>
            <a:lvl3pPr marL="756285" indent="0">
              <a:spcBef>
                <a:spcPts val="600"/>
              </a:spcBef>
              <a:buFont typeface="Wingdings" panose="05000000000000000000" pitchFamily="2" charset="2"/>
              <a:buChar char="ü"/>
              <a:defRPr sz="1800" baseline="0">
                <a:latin typeface="楷体" panose="02010609060101010101" pitchFamily="49" charset="-122"/>
                <a:ea typeface="楷体" panose="02010609060101010101" pitchFamily="49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 第二级</a:t>
            </a:r>
          </a:p>
          <a:p>
            <a:pPr lvl="2"/>
            <a:r>
              <a:rPr lang="zh-CN" altLang="en-US" noProof="1"/>
              <a:t> 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33338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44D9463-2474-440C-93D5-5FC31F654663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435600"/>
            <a:ext cx="2895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7063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92FC1DF-FA92-4247-8E53-C3C29520DC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15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411025" y="36321"/>
            <a:ext cx="6410937" cy="58815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C00000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33338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30692FB-7B02-4CF3-AC23-35F819A92C2F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435600"/>
            <a:ext cx="2895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7063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97A4639-C453-4833-B9B3-1D69822FE4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1255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33338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C67A03F-ECF8-4A27-A1C7-EDE84E9A4067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435600"/>
            <a:ext cx="2895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7063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0E730C5-675F-49B8-9525-09842BC12C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3884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0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99" y="229465"/>
            <a:ext cx="8230802" cy="952279"/>
          </a:xfrm>
          <a:prstGeom prst="rect">
            <a:avLst/>
          </a:prstGeom>
        </p:spPr>
        <p:txBody>
          <a:bodyPr lIns="76700" tIns="38350" rIns="76700" bIns="38350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99" y="1332940"/>
            <a:ext cx="8230802" cy="3771979"/>
          </a:xfrm>
          <a:prstGeom prst="rect">
            <a:avLst/>
          </a:prstGeom>
        </p:spPr>
        <p:txBody>
          <a:bodyPr lIns="76700" tIns="38350" rIns="76700" bIns="38350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DC2778-132A-4373-AD60-45DCC6F9F2A6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FB45D5F-11D0-4D91-AFE3-A3A5A28868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668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99" y="229465"/>
            <a:ext cx="8230802" cy="952279"/>
          </a:xfrm>
          <a:prstGeom prst="rect">
            <a:avLst/>
          </a:prstGeom>
        </p:spPr>
        <p:txBody>
          <a:bodyPr lIns="76700" tIns="38350" rIns="76700" bIns="38350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A70A750-3D06-4B1B-B68E-60BBBA61F724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E1F3B2-7FAD-4D54-B0ED-4C76561D7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585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5E3486D-BAD0-41A5-A9B6-69782A894E28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CBE4BE-366A-406A-9BAD-F858C8C620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63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122888" y="81166"/>
            <a:ext cx="6843135" cy="496191"/>
          </a:xfrm>
          <a:prstGeom prst="rect">
            <a:avLst/>
          </a:prstGeom>
        </p:spPr>
        <p:txBody>
          <a:bodyPr lIns="72000" tIns="36000" rIns="72000" bIns="36000" anchor="ctr" anchorCtr="0"/>
          <a:lstStyle>
            <a:lvl1pPr algn="l">
              <a:defRPr sz="2800" b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FEE48-17E8-4DBF-BECA-484B6416339C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68B56-843D-4866-90D8-E3940601A5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09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600" y="228126"/>
            <a:ext cx="3009282" cy="968194"/>
          </a:xfrm>
          <a:prstGeom prst="rect">
            <a:avLst/>
          </a:prstGeom>
        </p:spPr>
        <p:txBody>
          <a:bodyPr lIns="76700" tIns="38350" rIns="76700" bIns="38350" anchor="b"/>
          <a:lstStyle>
            <a:lvl1pPr algn="l">
              <a:defRPr sz="17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359" y="228123"/>
            <a:ext cx="5112042" cy="4876782"/>
          </a:xfrm>
          <a:prstGeom prst="rect">
            <a:avLst/>
          </a:prstGeom>
        </p:spPr>
        <p:txBody>
          <a:bodyPr lIns="76700" tIns="38350" rIns="76700" bIns="38350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6600" y="1196317"/>
            <a:ext cx="3009282" cy="3908588"/>
          </a:xfrm>
          <a:prstGeom prst="rect">
            <a:avLst/>
          </a:prstGeom>
        </p:spPr>
        <p:txBody>
          <a:bodyPr lIns="76700" tIns="38350" rIns="76700" bIns="38350"/>
          <a:lstStyle>
            <a:lvl1pPr marL="0" indent="0">
              <a:buNone/>
              <a:defRPr sz="1200"/>
            </a:lvl1pPr>
            <a:lvl2pPr marL="383540" indent="0">
              <a:buNone/>
              <a:defRPr sz="1000"/>
            </a:lvl2pPr>
            <a:lvl3pPr marL="767080" indent="0">
              <a:buNone/>
              <a:defRPr sz="800"/>
            </a:lvl3pPr>
            <a:lvl4pPr marL="1150620" indent="0">
              <a:buNone/>
              <a:defRPr sz="800"/>
            </a:lvl4pPr>
            <a:lvl5pPr marL="1534160" indent="0">
              <a:buNone/>
              <a:defRPr sz="800"/>
            </a:lvl5pPr>
            <a:lvl6pPr marL="1917700" indent="0">
              <a:buNone/>
              <a:defRPr sz="800"/>
            </a:lvl6pPr>
            <a:lvl7pPr marL="2301240" indent="0">
              <a:buNone/>
              <a:defRPr sz="800"/>
            </a:lvl7pPr>
            <a:lvl8pPr marL="2684780" indent="0">
              <a:buNone/>
              <a:defRPr sz="800"/>
            </a:lvl8pPr>
            <a:lvl9pPr marL="3067685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587865-6093-444B-9191-DC6E6E86BA68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0" fontAlgn="base" hangingPunct="0"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89030E7-7577-4AB8-B396-2ADC0D3D0A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3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3966" y="48216"/>
            <a:ext cx="6780021" cy="57626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5341938"/>
            <a:ext cx="2895600" cy="396875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977063" y="5341938"/>
            <a:ext cx="2133600" cy="396875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fld id="{56487A6D-71FD-4651-BE3F-B3D32BD21230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32160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3"/>
            <a:ext cx="4038600" cy="39722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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3"/>
            <a:ext cx="4172272" cy="39722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m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13966" y="48216"/>
            <a:ext cx="6780021" cy="57626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A5DA9-1EB4-49C4-BC72-F54DF42C7C22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0E50A-5A84-4873-B521-4E2C305A0D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4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03825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B5249-F10C-471B-A613-B35A04858F33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03825"/>
            <a:ext cx="2895600" cy="3968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03825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F528D-36C5-418C-BBF6-4DEEF333B1A6}" type="slidenum">
              <a:rPr lang="zh-CN" altLang="en-US"/>
              <a:pPr>
                <a:defRPr/>
              </a:pPr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5100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86EDE-302D-4ECA-829F-CBC665A39B8E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E6621-9556-4715-BCDF-445F95D603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7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122888" y="81158"/>
            <a:ext cx="6843135" cy="496191"/>
          </a:xfrm>
          <a:prstGeom prst="rect">
            <a:avLst/>
          </a:prstGeom>
        </p:spPr>
        <p:txBody>
          <a:bodyPr lIns="72000" tIns="36000" rIns="72000" bIns="36000" anchor="ctr" anchorCtr="0"/>
          <a:lstStyle>
            <a:lvl1pPr algn="l">
              <a:defRPr sz="32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17586-746F-4D75-B848-54EC21D51A41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59C13-2B54-423F-ADE8-798E3A5F14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9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764CD-170F-4598-9560-776E59212FE2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B811F-908F-4A2D-9AE8-82F66C4B0A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6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13"/>
          <p:cNvSpPr>
            <a:spLocks noGrp="1"/>
          </p:cNvSpPr>
          <p:nvPr>
            <p:ph type="sldNum" sz="quarter" idx="10"/>
          </p:nvPr>
        </p:nvSpPr>
        <p:spPr>
          <a:xfrm>
            <a:off x="6251575" y="5297488"/>
            <a:ext cx="301625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83819-AC1E-4D4A-8E7E-ACCA0975BBA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04676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theme" Target="../theme/theme3.xml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4"/>
          <p:cNvSpPr>
            <a:spLocks noChangeArrowheads="1"/>
          </p:cNvSpPr>
          <p:nvPr userDrawn="1"/>
        </p:nvSpPr>
        <p:spPr bwMode="auto">
          <a:xfrm>
            <a:off x="5435600" y="720725"/>
            <a:ext cx="3673475" cy="4873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/>
          </a:p>
        </p:txBody>
      </p:sp>
      <p:sp>
        <p:nvSpPr>
          <p:cNvPr id="8" name="日期占位符 3"/>
          <p:cNvSpPr>
            <a:spLocks noGrp="1" noChangeArrowheads="1"/>
          </p:cNvSpPr>
          <p:nvPr>
            <p:ph type="dt" sz="half" idx="2"/>
          </p:nvPr>
        </p:nvSpPr>
        <p:spPr>
          <a:xfrm>
            <a:off x="33338" y="5435600"/>
            <a:ext cx="2133600" cy="303213"/>
          </a:xfrm>
          <a:prstGeom prst="rect">
            <a:avLst/>
          </a:prstGeom>
        </p:spPr>
        <p:txBody>
          <a:bodyPr/>
          <a:lstStyle>
            <a:lvl1pPr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39555FF-ACB5-4407-9FF6-39500FFCA1C4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9" name="页脚占位符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5435600"/>
            <a:ext cx="2895600" cy="303213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灯片编号占位符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977063" y="5435600"/>
            <a:ext cx="2133600" cy="303213"/>
          </a:xfrm>
          <a:prstGeom prst="rect">
            <a:avLst/>
          </a:prstGeom>
        </p:spPr>
        <p:txBody>
          <a:bodyPr/>
          <a:lstStyle>
            <a:lvl1pPr algn="r" eaLnBrk="1" hangingPunct="1">
              <a:defRPr sz="10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DA6E576-F182-45A1-8EC1-E82FD365E9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2" r:id="rId2"/>
    <p:sldLayoutId id="2147483750" r:id="rId3"/>
    <p:sldLayoutId id="2147483743" r:id="rId4"/>
    <p:sldLayoutId id="2147483751" r:id="rId5"/>
    <p:sldLayoutId id="2147483744" r:id="rId6"/>
    <p:sldLayoutId id="2147483745" r:id="rId7"/>
    <p:sldLayoutId id="2147483746" r:id="rId8"/>
    <p:sldLayoutId id="2147483752" r:id="rId9"/>
    <p:sldLayoutId id="2147483747" r:id="rId10"/>
    <p:sldLayoutId id="2147483753" r:id="rId11"/>
    <p:sldLayoutId id="214748375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0" descr="终稿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48" r:id="rId4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微软雅黑" panose="020B0503020204020204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微软雅黑" panose="020B0503020204020204" charset="-122"/>
          <a:sym typeface="微软雅黑" panose="020B0503020204020204" charset="-122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  <a:sym typeface="黑体" panose="02010609060101010101" pitchFamily="49" charset="-122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  <a:sym typeface="黑体" panose="02010609060101010101" pitchFamily="49" charset="-122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  <a:sym typeface="黑体" panose="02010609060101010101" pitchFamily="49" charset="-122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  <a:sym typeface="黑体" panose="02010609060101010101" pitchFamily="49" charset="-122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  <a:sym typeface="黑体" panose="02010609060101010101" pitchFamily="49" charset="-122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0"/>
          <p:cNvSpPr>
            <a:spLocks noChangeArrowheads="1"/>
          </p:cNvSpPr>
          <p:nvPr userDrawn="1"/>
        </p:nvSpPr>
        <p:spPr bwMode="auto">
          <a:xfrm>
            <a:off x="0" y="1962150"/>
            <a:ext cx="9144000" cy="1254125"/>
          </a:xfrm>
          <a:prstGeom prst="rect">
            <a:avLst/>
          </a:prstGeom>
          <a:solidFill>
            <a:srgbClr val="376092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lIns="76700" tIns="38350" rIns="76700" bIns="3835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t" hangingPunct="1">
              <a:defRPr/>
            </a:pPr>
            <a:endParaRPr lang="zh-CN" altLang="en-US" sz="20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3075" name="Group 3"/>
          <p:cNvGrpSpPr>
            <a:grpSpLocks noChangeAspect="1"/>
          </p:cNvGrpSpPr>
          <p:nvPr userDrawn="1"/>
        </p:nvGrpSpPr>
        <p:grpSpPr bwMode="auto">
          <a:xfrm>
            <a:off x="0" y="1962150"/>
            <a:ext cx="9144000" cy="1254125"/>
            <a:chOff x="0" y="0"/>
            <a:chExt cx="10798858" cy="1500198"/>
          </a:xfrm>
        </p:grpSpPr>
        <p:pic>
          <p:nvPicPr>
            <p:cNvPr id="3081" name="Picture 2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611" y="0"/>
              <a:ext cx="1650180" cy="150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3" descr="C:\Users\huijielai\Desktop\2010上大宣传册\介绍册图片\Academic Degree Programs\DSC_2222.JPG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595" y="0"/>
              <a:ext cx="2214578" cy="147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4" descr="C:\Users\huijielai\Desktop\2010上大宣传册\介绍册图片\Academic Degree Programs\_SC_0732.JPG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56157" cy="150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5" descr="C:\Users\huijielai\Desktop\2010上大宣传册\介绍册图片\Academic Degree Programs\DSC_0043.JPG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701" y="0"/>
              <a:ext cx="2256157" cy="150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6" descr="C:\Users\huijielai\Desktop\2010上大宣传册\介绍册图片\Academic Degree Programs\7。延长校区第四教学楼。建筑面积：1100平方米。设计单位：上海大学建筑设计院。施工单位：江苏通州建总集团。获浦江杯。.jpg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23" y="0"/>
              <a:ext cx="2143140" cy="150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6" name="Picture 8" descr="http://www.shu.edu.cn/Portals/0/xiaobiao.gif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50" y="4111625"/>
            <a:ext cx="5556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Box 19"/>
          <p:cNvSpPr txBox="1">
            <a:spLocks noChangeArrowheads="1"/>
          </p:cNvSpPr>
          <p:nvPr userDrawn="1"/>
        </p:nvSpPr>
        <p:spPr bwMode="auto">
          <a:xfrm>
            <a:off x="7516813" y="4767263"/>
            <a:ext cx="162718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700" tIns="38350" rIns="76700" bIns="383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defRPr/>
            </a:pPr>
            <a:r>
              <a:rPr lang="en-US" altLang="zh-CN" sz="2000" b="1" smtClean="0">
                <a:solidFill>
                  <a:srgbClr val="00B0F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SHANGHAI </a:t>
            </a:r>
          </a:p>
          <a:p>
            <a:pPr eaLnBrk="1" fontAlgn="t" hangingPunct="1">
              <a:defRPr/>
            </a:pPr>
            <a:r>
              <a:rPr lang="en-US" altLang="zh-CN" sz="2000" b="1" smtClean="0">
                <a:solidFill>
                  <a:srgbClr val="00B0F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UNIVERSITY</a:t>
            </a:r>
            <a:endParaRPr lang="zh-CN" altLang="en-US" sz="2000" b="1" smtClean="0">
              <a:solidFill>
                <a:srgbClr val="00B0F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1025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338" y="5435600"/>
            <a:ext cx="2133600" cy="30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76700" tIns="38350" rIns="76700" bIns="38350" numCol="1" anchor="ctr" anchorCtr="0" compatLnSpc="1"/>
          <a:lstStyle>
            <a:lvl1pPr algn="l" eaLnBrk="1" fontAlgn="t" hangingPunct="1">
              <a:defRPr sz="1000" b="1" noProof="1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BF11FC6-524C-4CE8-B262-B63D8C1077C1}" type="datetime1">
              <a:rPr lang="en-US" altLang="zh-CN" smtClean="0"/>
              <a:t>4/15/2018</a:t>
            </a:fld>
            <a:endParaRPr lang="zh-CN" altLang="en-US"/>
          </a:p>
        </p:txBody>
      </p:sp>
      <p:sp>
        <p:nvSpPr>
          <p:cNvPr id="1025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435600"/>
            <a:ext cx="2895600" cy="30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0" rIns="72000" bIns="0" numCol="1" anchor="ctr" anchorCtr="0" compatLnSpc="1"/>
          <a:lstStyle>
            <a:lvl1pPr algn="ctr" eaLnBrk="1" fontAlgn="t" hangingPunct="1">
              <a:defRPr sz="1000" b="1" noProof="1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5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5435600"/>
            <a:ext cx="2133600" cy="303213"/>
          </a:xfrm>
          <a:prstGeom prst="rect">
            <a:avLst/>
          </a:prstGeom>
          <a:noFill/>
          <a:ln>
            <a:noFill/>
          </a:ln>
        </p:spPr>
        <p:txBody>
          <a:bodyPr vert="horz" wrap="square" lIns="76700" tIns="38350" rIns="76700" bIns="38350" numCol="1" anchor="ctr" anchorCtr="0" compatLnSpc="1"/>
          <a:lstStyle>
            <a:lvl1pPr algn="r" eaLnBrk="1" fontAlgn="t" hangingPunct="1">
              <a:defRPr sz="1000" b="1" noProof="1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CE8BA62A-5E1E-4B86-9360-23A3EAFB46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83540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767080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150620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534160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381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957263" indent="-1905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341438" indent="-1905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</a:defRPr>
      </a:lvl4pPr>
      <a:lvl5pPr marL="1725613" indent="-1905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</a:defRPr>
      </a:lvl5pPr>
      <a:lvl6pPr marL="2109470" indent="-19177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493010" indent="-19177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2876550" indent="-19177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259455" indent="-19177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54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08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62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16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770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124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4780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7685" algn="l" defTabSz="76644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3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93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45.xml"/><Relationship Id="rId9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gif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4.emf"/><Relationship Id="rId18" Type="http://schemas.openxmlformats.org/officeDocument/2006/relationships/image" Target="../media/image16.emf"/><Relationship Id="rId26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7.emf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3.bin"/><Relationship Id="rId17" Type="http://schemas.openxmlformats.org/officeDocument/2006/relationships/oleObject" Target="../embeddings/oleObject5.bin"/><Relationship Id="rId25" Type="http://schemas.openxmlformats.org/officeDocument/2006/relationships/image" Target="../media/image19.emf"/><Relationship Id="rId2" Type="http://schemas.openxmlformats.org/officeDocument/2006/relationships/tags" Target="../tags/tag2.xml"/><Relationship Id="rId16" Type="http://schemas.openxmlformats.org/officeDocument/2006/relationships/image" Target="../media/image23.png"/><Relationship Id="rId20" Type="http://schemas.openxmlformats.org/officeDocument/2006/relationships/oleObject" Target="../embeddings/oleObject6.bin"/><Relationship Id="rId29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11" Type="http://schemas.openxmlformats.org/officeDocument/2006/relationships/image" Target="../media/image13.emf"/><Relationship Id="rId24" Type="http://schemas.openxmlformats.org/officeDocument/2006/relationships/oleObject" Target="../embeddings/oleObject8.bin"/><Relationship Id="rId5" Type="http://schemas.openxmlformats.org/officeDocument/2006/relationships/image" Target="../media/image20.png"/><Relationship Id="rId15" Type="http://schemas.openxmlformats.org/officeDocument/2006/relationships/image" Target="../media/image15.emf"/><Relationship Id="rId23" Type="http://schemas.openxmlformats.org/officeDocument/2006/relationships/image" Target="../media/image18.emf"/><Relationship Id="rId28" Type="http://schemas.openxmlformats.org/officeDocument/2006/relationships/image" Target="../media/image27.pn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2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7.bin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37.png"/><Relationship Id="rId5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140.jpe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2.jpe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479990" y="721390"/>
            <a:ext cx="7772400" cy="1416050"/>
          </a:xfrm>
        </p:spPr>
        <p:txBody>
          <a:bodyPr/>
          <a:lstStyle/>
          <a:p>
            <a:pPr>
              <a:lnSpc>
                <a:spcPts val="5500"/>
              </a:lnSpc>
              <a:defRPr/>
            </a:pPr>
            <a:r>
              <a:rPr lang="zh-CN" altLang="en-US" sz="4800" b="0" spc="-8" noProof="1">
                <a:latin typeface="隶书" panose="02010509060101010101" pitchFamily="49" charset="-122"/>
                <a:ea typeface="隶书" panose="02010509060101010101" pitchFamily="49" charset="-122"/>
              </a:rPr>
              <a:t>基于流形分布</a:t>
            </a:r>
            <a:r>
              <a:rPr lang="zh-CN" altLang="en-US" sz="4800" b="0" spc="-8" noProof="1" smtClean="0">
                <a:latin typeface="隶书" panose="02010509060101010101" pitchFamily="49" charset="-122"/>
                <a:ea typeface="隶书" panose="02010509060101010101" pitchFamily="49" charset="-122"/>
              </a:rPr>
              <a:t>的图像</a:t>
            </a:r>
            <a:r>
              <a:rPr lang="en-US" altLang="zh-CN" sz="4800" b="0" spc="-8" noProof="1" smtClean="0"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br>
              <a:rPr lang="en-US" altLang="zh-CN" sz="4800" b="0" spc="-8" noProof="1" smtClean="0"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4800" b="0" spc="-8" noProof="1" smtClean="0">
                <a:latin typeface="隶书" panose="02010509060101010101" pitchFamily="49" charset="-122"/>
                <a:ea typeface="隶书" panose="02010509060101010101" pitchFamily="49" charset="-122"/>
              </a:rPr>
              <a:t>处理</a:t>
            </a:r>
            <a:r>
              <a:rPr lang="zh-CN" altLang="en-US" sz="4800" b="0" spc="-8" noProof="1">
                <a:latin typeface="隶书" panose="02010509060101010101" pitchFamily="49" charset="-122"/>
                <a:ea typeface="隶书" panose="02010509060101010101" pitchFamily="49" charset="-122"/>
              </a:rPr>
              <a:t>与分析</a:t>
            </a:r>
          </a:p>
        </p:txBody>
      </p:sp>
      <p:sp>
        <p:nvSpPr>
          <p:cNvPr id="20484" name="副标题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928580" y="4945674"/>
            <a:ext cx="4624527" cy="5120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2018 </a:t>
            </a:r>
            <a:r>
              <a:rPr lang="zh-CN" altLang="en-US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年 </a:t>
            </a:r>
            <a:r>
              <a:rPr lang="en-US" altLang="zh-CN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4 </a:t>
            </a:r>
            <a:r>
              <a:rPr lang="zh-CN" altLang="en-US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月 </a:t>
            </a:r>
            <a:r>
              <a:rPr lang="en-US" altLang="zh-CN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13 </a:t>
            </a:r>
            <a:r>
              <a:rPr lang="zh-CN" altLang="en-US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日</a:t>
            </a:r>
            <a:r>
              <a:rPr lang="en-US" altLang="zh-CN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— 15 </a:t>
            </a:r>
            <a:r>
              <a:rPr lang="zh-CN" altLang="en-US" sz="24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隶书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1763766" y="2641482"/>
            <a:ext cx="7128594" cy="1080090"/>
          </a:xfrm>
          <a:prstGeom prst="rect">
            <a:avLst/>
          </a:prstGeom>
          <a:ln>
            <a:miter lim="800000"/>
            <a:headEnd/>
            <a:tailEnd/>
          </a:ln>
          <a:extLst/>
        </p:spPr>
        <p:txBody>
          <a:bodyPr rtlCol="0">
            <a:noAutofit/>
          </a:bodyPr>
          <a:lstStyle>
            <a:lvl1pPr marL="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rgbClr val="FFFF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2pPr>
            <a:lvl3pPr marL="914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3pPr>
            <a:lvl4pPr marL="1371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4pPr>
            <a:lvl5pPr marL="18288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5pPr>
            <a:lvl6pPr marL="22860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6pPr>
            <a:lvl7pPr marL="27432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7pPr>
            <a:lvl8pPr marL="32004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8pPr>
            <a:lvl9pPr marL="3657600" indent="0" algn="ctr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en-US" sz="3000" kern="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隶书" pitchFamily="49" charset="-122"/>
                <a:ea typeface="隶书" pitchFamily="49" charset="-122"/>
              </a:rPr>
              <a:t>汇报人：应时辉</a:t>
            </a:r>
            <a:endParaRPr lang="en-US" altLang="zh-CN" sz="3000" kern="0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隶书" pitchFamily="49" charset="-122"/>
              <a:ea typeface="隶书" pitchFamily="49" charset="-122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en-US" sz="3000" kern="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隶书" pitchFamily="49" charset="-122"/>
                <a:ea typeface="隶书" pitchFamily="49" charset="-122"/>
              </a:rPr>
              <a:t>上海大学理学院数学系</a:t>
            </a:r>
            <a:endParaRPr lang="en-US" altLang="zh-CN" sz="3000" kern="0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1304" y="3883844"/>
            <a:ext cx="7879080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 eaLnBrk="1" fontAlgn="auto" hangingPunct="1">
              <a:spcAft>
                <a:spcPts val="0"/>
              </a:spcAft>
              <a:defRPr/>
            </a:pPr>
            <a:r>
              <a:rPr lang="zh-CN" altLang="en-US" sz="3000" kern="0" dirty="0">
                <a:solidFill>
                  <a:srgbClr val="FFFF00"/>
                </a:solidFill>
                <a:effectLst>
                  <a:glow rad="63500">
                    <a:srgbClr val="604878">
                      <a:satMod val="175000"/>
                      <a:alpha val="40000"/>
                    </a:srgbClr>
                  </a:glow>
                </a:effectLst>
                <a:latin typeface="隶书" pitchFamily="49" charset="-122"/>
                <a:ea typeface="隶书" pitchFamily="49" charset="-122"/>
              </a:rPr>
              <a:t>“图像处理的模型、理论和算法”学术</a:t>
            </a:r>
            <a:r>
              <a:rPr lang="zh-CN" altLang="en-US" sz="3000" kern="0" dirty="0" smtClean="0">
                <a:solidFill>
                  <a:srgbClr val="FFFF00"/>
                </a:solidFill>
                <a:effectLst>
                  <a:glow rad="63500">
                    <a:srgbClr val="604878">
                      <a:satMod val="175000"/>
                      <a:alpha val="40000"/>
                    </a:srgbClr>
                  </a:glow>
                </a:effectLst>
                <a:latin typeface="隶书" pitchFamily="49" charset="-122"/>
                <a:ea typeface="隶书" pitchFamily="49" charset="-122"/>
              </a:rPr>
              <a:t>研讨会</a:t>
            </a:r>
            <a:endParaRPr lang="en-US" altLang="zh-CN" sz="3000" kern="0" dirty="0" smtClean="0">
              <a:solidFill>
                <a:srgbClr val="FFFF00"/>
              </a:solidFill>
              <a:effectLst>
                <a:glow rad="63500">
                  <a:srgbClr val="604878">
                    <a:satMod val="175000"/>
                    <a:alpha val="40000"/>
                  </a:srgbClr>
                </a:glow>
              </a:effectLst>
              <a:latin typeface="隶书" pitchFamily="49" charset="-122"/>
              <a:ea typeface="隶书" pitchFamily="49" charset="-122"/>
            </a:endParaRPr>
          </a:p>
          <a:p>
            <a:pPr lvl="0" algn="ctr" eaLnBrk="1" fontAlgn="auto" hangingPunct="1">
              <a:spcAft>
                <a:spcPts val="0"/>
              </a:spcAft>
              <a:defRPr/>
            </a:pPr>
            <a:r>
              <a:rPr lang="zh-CN" altLang="en-US" sz="3000" kern="0" dirty="0" smtClean="0">
                <a:solidFill>
                  <a:srgbClr val="FFFF00"/>
                </a:solidFill>
                <a:effectLst>
                  <a:glow rad="63500">
                    <a:srgbClr val="604878">
                      <a:satMod val="175000"/>
                      <a:alpha val="40000"/>
                    </a:srgbClr>
                  </a:glow>
                </a:effectLst>
                <a:latin typeface="隶书" pitchFamily="49" charset="-122"/>
                <a:ea typeface="隶书" pitchFamily="49" charset="-122"/>
              </a:rPr>
              <a:t>南京邮电大学</a:t>
            </a:r>
            <a:endParaRPr lang="en-US" altLang="zh-CN" sz="3000" kern="0" dirty="0">
              <a:solidFill>
                <a:srgbClr val="FFFF00"/>
              </a:solidFill>
              <a:effectLst>
                <a:glow rad="63500">
                  <a:srgbClr val="604878">
                    <a:satMod val="175000"/>
                    <a:alpha val="40000"/>
                  </a:srgbClr>
                </a:glo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9"/>
    </mc:Choice>
    <mc:Fallback xmlns="">
      <p:transition spd="slow" advTm="1726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352299" y="1680316"/>
            <a:ext cx="4307875" cy="624595"/>
            <a:chOff x="2336827" y="2497470"/>
            <a:chExt cx="4307875" cy="624595"/>
          </a:xfrm>
        </p:grpSpPr>
        <p:pic>
          <p:nvPicPr>
            <p:cNvPr id="8" name="Picture 20" descr="C:\Users\x220t\Pictures\问号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27" y="2538401"/>
              <a:ext cx="546693" cy="546693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883521" y="2497470"/>
              <a:ext cx="3761181" cy="62459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chemeClr val="bg1"/>
                  </a:solidFill>
                </a:rPr>
                <a:t> 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两幅影像间的配准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352300" y="2736095"/>
            <a:ext cx="4307874" cy="624595"/>
            <a:chOff x="2336828" y="2496618"/>
            <a:chExt cx="4307874" cy="624595"/>
          </a:xfrm>
        </p:grpSpPr>
        <p:pic>
          <p:nvPicPr>
            <p:cNvPr id="11" name="Picture 20" descr="C:\Users\x220t\Pictures\问号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28" y="2535570"/>
              <a:ext cx="546693" cy="546693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2900390" y="2496618"/>
              <a:ext cx="3744312" cy="62459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</a:rPr>
                <a:t> 影像组的标准化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352299" y="3817037"/>
            <a:ext cx="4307875" cy="624595"/>
            <a:chOff x="2336827" y="2497470"/>
            <a:chExt cx="4307875" cy="624595"/>
          </a:xfrm>
        </p:grpSpPr>
        <p:pic>
          <p:nvPicPr>
            <p:cNvPr id="14" name="Picture 20" descr="C:\Users\x220t\Pictures\问号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27" y="2538401"/>
              <a:ext cx="546693" cy="546693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883521" y="2497470"/>
              <a:ext cx="3761181" cy="62459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chemeClr val="bg1"/>
                  </a:solidFill>
                </a:rPr>
                <a:t> 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影像组的路径回归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78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汇报提纲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3059874" y="1777410"/>
            <a:ext cx="29522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二、模型与算法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三、数值实验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四、结论与展望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5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2"/>
    </mc:Choice>
    <mc:Fallback xmlns="">
      <p:transition spd="slow" advTm="585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 bwMode="auto">
          <a:xfrm>
            <a:off x="1907777" y="3341356"/>
            <a:ext cx="5184433" cy="1311275"/>
            <a:chOff x="1668231" y="3854187"/>
            <a:chExt cx="5760462" cy="1457846"/>
          </a:xfrm>
        </p:grpSpPr>
        <p:pic>
          <p:nvPicPr>
            <p:cNvPr id="26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231" y="3861047"/>
              <a:ext cx="1437409" cy="144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284" y="3854187"/>
              <a:ext cx="1437409" cy="1457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>
            <a:grpSpLocks noChangeAspect="1"/>
          </p:cNvGrpSpPr>
          <p:nvPr/>
        </p:nvGrpSpPr>
        <p:grpSpPr bwMode="auto">
          <a:xfrm>
            <a:off x="3564055" y="2137441"/>
            <a:ext cx="1878012" cy="2520209"/>
            <a:chOff x="3563960" y="2196870"/>
            <a:chExt cx="2088232" cy="2801778"/>
          </a:xfrm>
        </p:grpSpPr>
        <p:pic>
          <p:nvPicPr>
            <p:cNvPr id="29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023" y="2196870"/>
              <a:ext cx="1437409" cy="14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右箭头 29"/>
            <p:cNvSpPr/>
            <p:nvPr/>
          </p:nvSpPr>
          <p:spPr>
            <a:xfrm>
              <a:off x="3563960" y="3731477"/>
              <a:ext cx="2088232" cy="868312"/>
            </a:xfrm>
            <a:prstGeom prst="right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graphicFrame>
          <p:nvGraphicFramePr>
            <p:cNvPr id="31" name="对象 211"/>
            <p:cNvGraphicFramePr>
              <a:graphicFrameLocks noChangeAspect="1"/>
            </p:cNvGraphicFramePr>
            <p:nvPr/>
          </p:nvGraphicFramePr>
          <p:xfrm>
            <a:off x="3563960" y="4558910"/>
            <a:ext cx="1998663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5" name="Formula" r:id="rId8" imgW="807720" imgH="177800" progId="Equation.Ribbit">
                    <p:embed/>
                  </p:oleObj>
                </mc:Choice>
                <mc:Fallback>
                  <p:oleObj name="Formula" r:id="rId8" imgW="807720" imgH="177800" progId="Equation.Ribbi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3960" y="4558910"/>
                          <a:ext cx="1998663" cy="439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390592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35" name="圆角矩形 34"/>
          <p:cNvSpPr/>
          <p:nvPr/>
        </p:nvSpPr>
        <p:spPr bwMode="auto">
          <a:xfrm>
            <a:off x="900113" y="1921443"/>
            <a:ext cx="6048375" cy="1008063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36" name="组合 35"/>
          <p:cNvGrpSpPr>
            <a:grpSpLocks noChangeAspect="1"/>
          </p:cNvGrpSpPr>
          <p:nvPr/>
        </p:nvGrpSpPr>
        <p:grpSpPr bwMode="auto">
          <a:xfrm>
            <a:off x="7308850" y="1094184"/>
            <a:ext cx="1439863" cy="4427538"/>
            <a:chOff x="7004421" y="2483671"/>
            <a:chExt cx="1220937" cy="3753641"/>
          </a:xfrm>
        </p:grpSpPr>
        <p:pic>
          <p:nvPicPr>
            <p:cNvPr id="37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753" y="2483671"/>
              <a:ext cx="1218605" cy="122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421" y="5001381"/>
              <a:ext cx="1218605" cy="123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421" y="3753002"/>
              <a:ext cx="1218605" cy="120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065434"/>
            <a:ext cx="576103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073518"/>
            <a:ext cx="36004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4153608"/>
            <a:ext cx="3743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9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23850" y="2372525"/>
            <a:ext cx="84963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基于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B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样条（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B-Spline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）的配准算法以及推广的向量样条方法</a:t>
            </a:r>
            <a:endParaRPr lang="en-US" altLang="zh-CN" sz="1600" dirty="0">
              <a:solidFill>
                <a:srgbClr val="0070C0"/>
              </a:solidFill>
              <a:latin typeface="Gill Sans MT" pitchFamily="34" charset="0"/>
              <a:ea typeface="华文中宋" pitchFamily="2" charset="-122"/>
            </a:endParaRPr>
          </a:p>
          <a:p>
            <a:pPr marL="742950" lvl="1" indent="-285750" algn="just">
              <a:buFont typeface="Wingdings" pitchFamily="2" charset="2"/>
              <a:buChar char="p"/>
            </a:pPr>
            <a:r>
              <a:rPr lang="en-US" altLang="zh-CN" sz="1600" dirty="0" smtClean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C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Sorzano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“Elastic registration of biological images using vector-spline regularization”, IEEE T-BME, 2005.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基于径向对称基（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Radially Symmetric Basis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）的配准算法</a:t>
            </a:r>
            <a:endParaRPr lang="en-US" altLang="zh-CN" sz="1600" dirty="0">
              <a:solidFill>
                <a:srgbClr val="0070C0"/>
              </a:solidFill>
              <a:latin typeface="Gill Sans MT" pitchFamily="34" charset="0"/>
              <a:ea typeface="华文中宋" pitchFamily="2" charset="-122"/>
            </a:endParaRPr>
          </a:p>
          <a:p>
            <a:pPr marL="742950" lvl="1" indent="-285750" algn="just"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G. Rohde, “The adaptive bases algorithm for intensity-based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nonrigid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 image registration”, IEEE T-MI, 2003.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基于薄板样条（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Thin-Plate Splines, TPS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）的配准算法</a:t>
            </a:r>
            <a:endParaRPr lang="en-US" altLang="zh-CN" sz="1600" dirty="0">
              <a:solidFill>
                <a:srgbClr val="0070C0"/>
              </a:solidFill>
              <a:latin typeface="Gill Sans MT" pitchFamily="34" charset="0"/>
              <a:ea typeface="华文中宋" pitchFamily="2" charset="-122"/>
            </a:endParaRPr>
          </a:p>
          <a:p>
            <a:pPr marL="742950" lvl="1" indent="-285750" algn="just"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F.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Bookstein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“Principal warps: thin-plate splines and the decomposition of deformations”, IEEE T-PAMI, 1989.</a:t>
            </a:r>
          </a:p>
          <a:p>
            <a:pPr marL="742950" lvl="1" indent="-285750" algn="just">
              <a:buFont typeface="Wingdings" pitchFamily="2" charset="2"/>
              <a:buChar char="p"/>
            </a:pPr>
            <a:r>
              <a:rPr lang="en-US" altLang="zh-CN" sz="1600" dirty="0" smtClean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H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. Johnson and G. Christensen, “Consistent landmark and intensity-based image registration”, IEEE T-MI, 2002.</a:t>
            </a:r>
          </a:p>
          <a:p>
            <a:pPr marL="742950" lvl="1" indent="-285750" algn="just"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Shen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 and C.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Davatzikos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“HAMMER: hierarchical attribute matching mechanism for elastic registration”, IEEE T-MI, 2002.</a:t>
            </a:r>
            <a:endParaRPr lang="zh-CN" altLang="en-US" sz="1600" dirty="0">
              <a:solidFill>
                <a:srgbClr val="0070C0"/>
              </a:solidFill>
              <a:latin typeface="Gill Sans MT" pitchFamily="34" charset="0"/>
              <a:ea typeface="华文中宋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646" y="1569233"/>
            <a:ext cx="8569325" cy="7842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zh-CN" altLang="en-US" dirty="0">
                <a:solidFill>
                  <a:prstClr val="black"/>
                </a:solidFill>
                <a:latin typeface="Gill Sans MT"/>
                <a:ea typeface="华文中宋"/>
              </a:rPr>
              <a:t>参数化方法：该方法是对非刚性配准模型中的变量</a:t>
            </a:r>
            <a:r>
              <a:rPr lang="en-US" altLang="zh-CN" dirty="0">
                <a:solidFill>
                  <a:prstClr val="black"/>
                </a:solidFill>
                <a:latin typeface="Gill Sans MT"/>
                <a:ea typeface="华文中宋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Gill Sans MT"/>
                <a:ea typeface="华文中宋"/>
              </a:rPr>
              <a:t>形变（微分同胚）在某类    </a:t>
            </a:r>
            <a:endParaRPr lang="en-US" altLang="zh-CN" dirty="0">
              <a:solidFill>
                <a:prstClr val="black"/>
              </a:solidFill>
              <a:latin typeface="Gill Sans MT"/>
              <a:ea typeface="华文中宋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Gill Sans MT"/>
                <a:ea typeface="华文中宋"/>
              </a:rPr>
              <a:t>     </a:t>
            </a:r>
            <a:r>
              <a:rPr lang="zh-CN" altLang="en-US" dirty="0">
                <a:solidFill>
                  <a:prstClr val="black"/>
                </a:solidFill>
                <a:latin typeface="Gill Sans MT"/>
                <a:ea typeface="华文中宋"/>
              </a:rPr>
              <a:t>基下进行逼近，从而将形变的求解转化为对参数的优化问题。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72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1" name="矩形 9"/>
          <p:cNvSpPr>
            <a:spLocks noChangeArrowheads="1"/>
          </p:cNvSpPr>
          <p:nvPr/>
        </p:nvSpPr>
        <p:spPr bwMode="auto">
          <a:xfrm>
            <a:off x="251640" y="1740233"/>
            <a:ext cx="889236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  <a:ea typeface="华文中宋" pitchFamily="2" charset="-122"/>
              </a:rPr>
              <a:t>(2) </a:t>
            </a:r>
            <a:r>
              <a:rPr lang="zh-CN" altLang="en-US" dirty="0">
                <a:solidFill>
                  <a:srgbClr val="000000"/>
                </a:solidFill>
                <a:latin typeface="Gill Sans MT" pitchFamily="34" charset="0"/>
                <a:ea typeface="华文中宋" pitchFamily="2" charset="-122"/>
              </a:rPr>
              <a:t>整体变分方法。该方法是将能量泛函对形变做一阶变分，得到相应的 </a:t>
            </a:r>
            <a:r>
              <a:rPr lang="en-US" altLang="zh-CN" dirty="0" smtClean="0">
                <a:solidFill>
                  <a:srgbClr val="000000"/>
                </a:solidFill>
                <a:latin typeface="Gill Sans MT" pitchFamily="34" charset="0"/>
                <a:ea typeface="华文中宋" pitchFamily="2" charset="-122"/>
              </a:rPr>
              <a:t>Euler-Lagrange</a:t>
            </a:r>
            <a:r>
              <a:rPr lang="zh-CN" altLang="en-US" dirty="0">
                <a:solidFill>
                  <a:srgbClr val="000000"/>
                </a:solidFill>
                <a:latin typeface="Gill Sans MT" pitchFamily="34" charset="0"/>
                <a:ea typeface="华文中宋" pitchFamily="2" charset="-122"/>
              </a:rPr>
              <a:t>方程，再通过相应的偏微分方程数值方法对原问题进行求解。</a:t>
            </a:r>
          </a:p>
        </p:txBody>
      </p:sp>
      <p:sp>
        <p:nvSpPr>
          <p:cNvPr id="12" name="矩形 12"/>
          <p:cNvSpPr>
            <a:spLocks noChangeArrowheads="1"/>
          </p:cNvSpPr>
          <p:nvPr/>
        </p:nvSpPr>
        <p:spPr bwMode="auto">
          <a:xfrm>
            <a:off x="468313" y="2618746"/>
            <a:ext cx="842404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大形变微分同胚度量映射（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Large Deformation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Diffeomorphic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 Metric Mappings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，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LDDMM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）方法，以及基于该方法的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Diffeomorphic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 Demons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方法</a:t>
            </a:r>
            <a:endParaRPr lang="en-US" altLang="zh-CN" sz="1600" dirty="0">
              <a:solidFill>
                <a:srgbClr val="0070C0"/>
              </a:solidFill>
              <a:latin typeface="Gill Sans MT" pitchFamily="34" charset="0"/>
              <a:ea typeface="华文中宋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M. Beg, M. Miller, A.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Trouve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and L.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Younes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“Computing large deformation metric mappings via geodesic flows of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diffeomorphisms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”, IJCV, 2005.</a:t>
            </a:r>
          </a:p>
          <a:p>
            <a:pPr marL="742950" lvl="1" indent="-285750" algn="just">
              <a:lnSpc>
                <a:spcPct val="120000"/>
              </a:lnSpc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T.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Vercauteren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X.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Pennec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A.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Perchant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and N.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Ayache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“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Diffeomorphic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 demons: efficient non-parametric image registration”,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NeuroImage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2009. </a:t>
            </a: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基于变形理论（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Theory of Metamorphosis</a:t>
            </a:r>
            <a:r>
              <a:rPr lang="zh-CN" altLang="en-US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）的配准方法</a:t>
            </a:r>
            <a:endParaRPr lang="en-US" altLang="zh-CN" sz="1600" dirty="0">
              <a:solidFill>
                <a:srgbClr val="0070C0"/>
              </a:solidFill>
              <a:latin typeface="Gill Sans MT" pitchFamily="34" charset="0"/>
              <a:ea typeface="华文中宋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A.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Trouve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 and L.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Younes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“Metamorphoses through Lie group action”, FCM, 2005.</a:t>
            </a:r>
          </a:p>
          <a:p>
            <a:pPr marL="742950" lvl="1" indent="-285750" algn="just">
              <a:lnSpc>
                <a:spcPct val="120000"/>
              </a:lnSpc>
              <a:buFont typeface="Wingdings" pitchFamily="2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D. Holm, A.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Trouve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, and L. </a:t>
            </a:r>
            <a:r>
              <a:rPr lang="en-US" altLang="zh-CN" sz="1600" dirty="0" err="1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Younes</a:t>
            </a:r>
            <a:r>
              <a:rPr lang="en-US" altLang="zh-CN" sz="1600" dirty="0">
                <a:solidFill>
                  <a:srgbClr val="0070C0"/>
                </a:solidFill>
                <a:latin typeface="Gill Sans MT" pitchFamily="34" charset="0"/>
                <a:ea typeface="华文中宋" pitchFamily="2" charset="-122"/>
              </a:rPr>
              <a:t>. “The Euler Poincare theory of metamorphosis”, QJAM, 2009.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042988" y="2168332"/>
            <a:ext cx="4624387" cy="2273300"/>
            <a:chOff x="726529" y="2636912"/>
            <a:chExt cx="4624135" cy="2272898"/>
          </a:xfrm>
        </p:grpSpPr>
        <p:pic>
          <p:nvPicPr>
            <p:cNvPr id="3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29" y="2648327"/>
              <a:ext cx="1807468" cy="180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196" y="2636912"/>
              <a:ext cx="1807468" cy="180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1242646" y="4540478"/>
              <a:ext cx="3770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800" i="1">
                  <a:latin typeface="Times New Roman" pitchFamily="18" charset="0"/>
                  <a:cs typeface="Times New Roman" pitchFamily="18" charset="0"/>
                </a:rPr>
                <a:t>M</a:t>
              </a:r>
              <a:endParaRPr lang="zh-CN" altLang="en-US" sz="18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35"/>
            <p:cNvSpPr txBox="1">
              <a:spLocks noChangeArrowheads="1"/>
            </p:cNvSpPr>
            <p:nvPr/>
          </p:nvSpPr>
          <p:spPr bwMode="auto">
            <a:xfrm>
              <a:off x="4101113" y="4540478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800" i="1">
                  <a:latin typeface="Times New Roman" pitchFamily="18" charset="0"/>
                  <a:cs typeface="Times New Roman" pitchFamily="18" charset="0"/>
                </a:rPr>
                <a:t>F</a:t>
              </a:r>
              <a:endParaRPr lang="zh-CN" altLang="en-US" sz="1800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2960688" y="2179445"/>
            <a:ext cx="792162" cy="800100"/>
            <a:chOff x="2643826" y="2648327"/>
            <a:chExt cx="792088" cy="799356"/>
          </a:xfrm>
        </p:grpSpPr>
        <p:sp>
          <p:nvSpPr>
            <p:cNvPr id="43" name="右箭头 42"/>
            <p:cNvSpPr/>
            <p:nvPr/>
          </p:nvSpPr>
          <p:spPr>
            <a:xfrm>
              <a:off x="2643826" y="2994080"/>
              <a:ext cx="792088" cy="453603"/>
            </a:xfrm>
            <a:prstGeom prst="right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4" name="TextBox 38"/>
            <p:cNvSpPr txBox="1">
              <a:spLocks noChangeArrowheads="1"/>
            </p:cNvSpPr>
            <p:nvPr/>
          </p:nvSpPr>
          <p:spPr bwMode="auto">
            <a:xfrm>
              <a:off x="2857406" y="2648327"/>
              <a:ext cx="2744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Times New Roman" pitchFamily="18" charset="0"/>
                </a:rPr>
                <a:t>s</a:t>
              </a:r>
              <a:endParaRPr kumimoji="0" lang="zh-CN" altLang="en-US" sz="18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2921000" y="3246245"/>
            <a:ext cx="792163" cy="822325"/>
            <a:chOff x="2603903" y="3714759"/>
            <a:chExt cx="792088" cy="822336"/>
          </a:xfrm>
        </p:grpSpPr>
        <p:sp>
          <p:nvSpPr>
            <p:cNvPr id="46" name="右箭头 45"/>
            <p:cNvSpPr/>
            <p:nvPr/>
          </p:nvSpPr>
          <p:spPr>
            <a:xfrm rot="10800000">
              <a:off x="2603903" y="3714759"/>
              <a:ext cx="792088" cy="452443"/>
            </a:xfrm>
            <a:prstGeom prst="right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7" name="TextBox 39"/>
            <p:cNvSpPr txBox="1">
              <a:spLocks noChangeArrowheads="1"/>
            </p:cNvSpPr>
            <p:nvPr/>
          </p:nvSpPr>
          <p:spPr bwMode="auto">
            <a:xfrm>
              <a:off x="2883054" y="4167763"/>
              <a:ext cx="2487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Times New Roman" pitchFamily="18" charset="0"/>
                </a:rPr>
                <a:t>t</a:t>
              </a:r>
              <a:endParaRPr kumimoji="0" lang="zh-CN" altLang="en-US" sz="18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5753100" y="2168332"/>
            <a:ext cx="2995613" cy="2270125"/>
            <a:chOff x="5436096" y="2636912"/>
            <a:chExt cx="2995372" cy="2269515"/>
          </a:xfrm>
        </p:grpSpPr>
        <p:pic>
          <p:nvPicPr>
            <p:cNvPr id="49" name="Picture 8" descr="C:\Users\x220t\Desktop\SYDEMONS_INFANT-xiugai\Fig2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2636912"/>
              <a:ext cx="2259335" cy="180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Box 41"/>
            <p:cNvSpPr txBox="1">
              <a:spLocks noChangeArrowheads="1"/>
            </p:cNvSpPr>
            <p:nvPr/>
          </p:nvSpPr>
          <p:spPr bwMode="auto">
            <a:xfrm>
              <a:off x="5436096" y="4537095"/>
              <a:ext cx="29953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800" i="1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altLang="zh-CN" sz="1800">
                  <a:latin typeface="Times New Roman" pitchFamily="18" charset="0"/>
                  <a:cs typeface="Times New Roman" pitchFamily="18" charset="0"/>
                </a:rPr>
                <a:t>◦</a:t>
              </a:r>
              <a:r>
                <a:rPr lang="en-US" altLang="zh-CN" sz="18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CN" sz="1800">
                  <a:latin typeface="Times New Roman" pitchFamily="18" charset="0"/>
                  <a:cs typeface="Times New Roman" pitchFamily="18" charset="0"/>
                </a:rPr>
                <a:t> by Diffeomorphic Demons</a:t>
              </a:r>
              <a:endParaRPr lang="zh-CN" alt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2" name="矩形 15"/>
          <p:cNvSpPr>
            <a:spLocks noChangeArrowheads="1"/>
          </p:cNvSpPr>
          <p:nvPr/>
        </p:nvSpPr>
        <p:spPr bwMode="auto">
          <a:xfrm>
            <a:off x="323646" y="4935934"/>
            <a:ext cx="8568059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Li, D., Ying, S., et al. </a:t>
            </a:r>
            <a:r>
              <a:rPr kumimoji="0" lang="en-US" altLang="zh-CN" sz="1600" b="0" i="1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Nonlinear image registration with bidirectional metric and reciprocal regularization. </a:t>
            </a:r>
            <a:r>
              <a:rPr kumimoji="0" lang="en-US" altLang="zh-CN" sz="1600" b="0" u="sng" strike="noStrike" kern="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PLoS</a:t>
            </a:r>
            <a:r>
              <a:rPr kumimoji="0" lang="en-US" altLang="zh-CN" sz="1600" b="0" u="sng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 One. </a:t>
            </a:r>
            <a:r>
              <a:rPr kumimoji="0" lang="en-US" altLang="zh-CN" sz="1600" b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12(2): e0172432, 2017. </a:t>
            </a:r>
            <a:endParaRPr kumimoji="0" lang="zh-CN" altLang="en-US" sz="1600" b="0" u="none" strike="noStrike" kern="0" cap="none" spc="0" normalizeH="0" baseline="0" noProof="0" dirty="0" smtClean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9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57" name="圆角矩形 56"/>
          <p:cNvSpPr/>
          <p:nvPr/>
        </p:nvSpPr>
        <p:spPr bwMode="auto">
          <a:xfrm>
            <a:off x="327025" y="1972222"/>
            <a:ext cx="5367338" cy="863600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3724275" y="3073872"/>
            <a:ext cx="4240115" cy="647700"/>
            <a:chOff x="3724527" y="3508104"/>
            <a:chExt cx="4240211" cy="648072"/>
          </a:xfrm>
        </p:grpSpPr>
        <p:sp>
          <p:nvSpPr>
            <p:cNvPr id="59" name="下箭头 58"/>
            <p:cNvSpPr/>
            <p:nvPr/>
          </p:nvSpPr>
          <p:spPr>
            <a:xfrm>
              <a:off x="3724527" y="3508104"/>
              <a:ext cx="647715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60" name="TextBox 9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3608762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Symmetrizing the energy function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sp>
        <p:nvSpPr>
          <p:cNvPr id="61" name="圆角矩形 60"/>
          <p:cNvSpPr/>
          <p:nvPr/>
        </p:nvSpPr>
        <p:spPr bwMode="auto">
          <a:xfrm>
            <a:off x="179388" y="3866860"/>
            <a:ext cx="8713787" cy="647700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3724275" y="4730010"/>
            <a:ext cx="4951413" cy="647700"/>
            <a:chOff x="3724527" y="3508104"/>
            <a:chExt cx="4950875" cy="648072"/>
          </a:xfrm>
        </p:grpSpPr>
        <p:sp>
          <p:nvSpPr>
            <p:cNvPr id="63" name="下箭头 62"/>
            <p:cNvSpPr/>
            <p:nvPr/>
          </p:nvSpPr>
          <p:spPr>
            <a:xfrm>
              <a:off x="3724527" y="3508104"/>
              <a:ext cx="647630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64" name="TextBox 24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4319426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Introducing the reciprocal constraints 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6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2092872"/>
            <a:ext cx="49688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921422"/>
            <a:ext cx="3097212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6860"/>
            <a:ext cx="84931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9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179388" y="1777410"/>
            <a:ext cx="8713787" cy="1152525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3671888" y="2929506"/>
            <a:ext cx="3611562" cy="647700"/>
            <a:chOff x="3724527" y="3508104"/>
            <a:chExt cx="3610312" cy="648072"/>
          </a:xfrm>
        </p:grpSpPr>
        <p:sp>
          <p:nvSpPr>
            <p:cNvPr id="13" name="下箭头 12"/>
            <p:cNvSpPr/>
            <p:nvPr/>
          </p:nvSpPr>
          <p:spPr>
            <a:xfrm>
              <a:off x="3724527" y="3508104"/>
              <a:ext cx="647476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4" name="TextBox 12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2978863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Lagrange</a:t>
              </a: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 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multiplier method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15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828210"/>
            <a:ext cx="849312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69572"/>
            <a:ext cx="26765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圆角矩形 21"/>
          <p:cNvSpPr/>
          <p:nvPr/>
        </p:nvSpPr>
        <p:spPr bwMode="auto">
          <a:xfrm>
            <a:off x="179634" y="3577560"/>
            <a:ext cx="8713787" cy="1438275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3707928" y="5017680"/>
            <a:ext cx="1328738" cy="647700"/>
            <a:chOff x="3724527" y="3508104"/>
            <a:chExt cx="1329237" cy="648072"/>
          </a:xfrm>
        </p:grpSpPr>
        <p:sp>
          <p:nvSpPr>
            <p:cNvPr id="24" name="下箭头 23"/>
            <p:cNvSpPr/>
            <p:nvPr/>
          </p:nvSpPr>
          <p:spPr>
            <a:xfrm>
              <a:off x="3724527" y="3508104"/>
              <a:ext cx="647943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697788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ADM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26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6" y="3721572"/>
            <a:ext cx="849312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660083" y="2056639"/>
            <a:ext cx="7958138" cy="1160891"/>
            <a:chOff x="358775" y="3708402"/>
            <a:chExt cx="7958138" cy="1160891"/>
          </a:xfrm>
        </p:grpSpPr>
        <p:grpSp>
          <p:nvGrpSpPr>
            <p:cNvPr id="22" name="组合 21"/>
            <p:cNvGrpSpPr>
              <a:grpSpLocks/>
            </p:cNvGrpSpPr>
            <p:nvPr/>
          </p:nvGrpSpPr>
          <p:grpSpPr bwMode="auto">
            <a:xfrm>
              <a:off x="358775" y="3708402"/>
              <a:ext cx="7958138" cy="1160891"/>
              <a:chOff x="55527" y="2403932"/>
              <a:chExt cx="7957415" cy="1267264"/>
            </a:xfrm>
          </p:grpSpPr>
          <p:sp>
            <p:nvSpPr>
              <p:cNvPr id="24" name="圆角矩形 23"/>
              <p:cNvSpPr/>
              <p:nvPr/>
            </p:nvSpPr>
            <p:spPr bwMode="auto">
              <a:xfrm>
                <a:off x="126959" y="3012670"/>
                <a:ext cx="7885983" cy="658526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5" name="TextBox 2"/>
              <p:cNvSpPr txBox="1">
                <a:spLocks noChangeArrowheads="1"/>
              </p:cNvSpPr>
              <p:nvPr/>
            </p:nvSpPr>
            <p:spPr bwMode="auto">
              <a:xfrm>
                <a:off x="55527" y="2403932"/>
                <a:ext cx="7776864" cy="403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S1)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Fixing the current</a:t>
                </a: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</a:t>
                </a:r>
                <a:r>
                  <a:rPr kumimoji="0" lang="en-US" altLang="zh-CN" sz="18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, solve the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</a:t>
                </a:r>
                <a:r>
                  <a:rPr kumimoji="0" lang="en-US" altLang="zh-CN" sz="18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th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optimal deformation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</a:t>
                </a:r>
                <a:r>
                  <a:rPr kumimoji="0" lang="en-US" altLang="zh-CN" sz="18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from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F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to</a:t>
                </a: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M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.</a:t>
                </a: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p:grpSp>
        <p:pic>
          <p:nvPicPr>
            <p:cNvPr id="23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5" y="4240643"/>
              <a:ext cx="7761287" cy="62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625158" y="3495600"/>
            <a:ext cx="8137525" cy="1378068"/>
            <a:chOff x="323850" y="4859338"/>
            <a:chExt cx="8137525" cy="1378068"/>
          </a:xfrm>
        </p:grpSpPr>
        <p:grpSp>
          <p:nvGrpSpPr>
            <p:cNvPr id="27" name="组合 26"/>
            <p:cNvGrpSpPr>
              <a:grpSpLocks/>
            </p:cNvGrpSpPr>
            <p:nvPr/>
          </p:nvGrpSpPr>
          <p:grpSpPr bwMode="auto">
            <a:xfrm>
              <a:off x="323850" y="4859338"/>
              <a:ext cx="8137525" cy="1378068"/>
              <a:chOff x="-2589523" y="3517275"/>
              <a:chExt cx="8138175" cy="1517186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-2446637" y="4240978"/>
                <a:ext cx="7885743" cy="793483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30" name="TextBox 19"/>
              <p:cNvSpPr txBox="1">
                <a:spLocks noChangeArrowheads="1"/>
              </p:cNvSpPr>
              <p:nvPr/>
            </p:nvSpPr>
            <p:spPr bwMode="auto">
              <a:xfrm>
                <a:off x="-2589523" y="3517275"/>
                <a:ext cx="8138175" cy="406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S2)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Fixing the current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</a:t>
                </a:r>
                <a:r>
                  <a:rPr kumimoji="0" lang="en-US" altLang="zh-CN" sz="18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</a:t>
                </a: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，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solve the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k+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1</a:t>
                </a:r>
                <a:r>
                  <a:rPr kumimoji="0" lang="en-US" altLang="zh-CN" sz="18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th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optimal deformation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</a:t>
                </a:r>
                <a:r>
                  <a:rPr kumimoji="0" lang="en-US" altLang="zh-CN" sz="18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k+1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from 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M 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to</a:t>
                </a: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F.</a:t>
                </a: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p:grpSp>
        <p:pic>
          <p:nvPicPr>
            <p:cNvPr id="28" name="Picture 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5519288"/>
              <a:ext cx="7615237" cy="646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总体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研究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2525" y="798197"/>
            <a:ext cx="6858000" cy="44211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defRPr/>
            </a:pPr>
            <a:endParaRPr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eaLnBrk="1" hangingPunct="1">
              <a:spcBef>
                <a:spcPts val="40"/>
              </a:spcBef>
              <a:defRPr/>
            </a:pPr>
            <a:endParaRPr sz="1725" kern="0" noProof="1">
              <a:solidFill>
                <a:sysClr val="windowText" lastClr="00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80" y="759978"/>
            <a:ext cx="6510678" cy="490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 bwMode="auto">
          <a:xfrm>
            <a:off x="4932030" y="3865584"/>
            <a:ext cx="2736228" cy="1800150"/>
          </a:xfrm>
          <a:prstGeom prst="roundRect">
            <a:avLst>
              <a:gd name="adj" fmla="val 1012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6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26"/>
    </mc:Choice>
    <mc:Fallback xmlns="">
      <p:transition spd="slow" advTm="51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6" name="组合 4"/>
          <p:cNvGrpSpPr>
            <a:grpSpLocks/>
          </p:cNvGrpSpPr>
          <p:nvPr/>
        </p:nvGrpSpPr>
        <p:grpSpPr bwMode="auto">
          <a:xfrm>
            <a:off x="179388" y="1707796"/>
            <a:ext cx="8851900" cy="501650"/>
            <a:chOff x="670063" y="1526952"/>
            <a:chExt cx="8852068" cy="654038"/>
          </a:xfrm>
        </p:grpSpPr>
        <p:sp>
          <p:nvSpPr>
            <p:cNvPr id="27" name="圆角矩形 26"/>
            <p:cNvSpPr/>
            <p:nvPr/>
          </p:nvSpPr>
          <p:spPr>
            <a:xfrm>
              <a:off x="670063" y="1526952"/>
              <a:ext cx="8852068" cy="654038"/>
            </a:xfrm>
            <a:prstGeom prst="roundRect">
              <a:avLst>
                <a:gd name="adj" fmla="val 18523"/>
              </a:avLst>
            </a:prstGeom>
            <a:solidFill>
              <a:srgbClr val="FFFF99"/>
            </a:solidFill>
            <a:ln w="25400" cap="flat" cmpd="sng" algn="ctr">
              <a:solidFill>
                <a:srgbClr val="FFFF9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8" name="TextBox 2"/>
            <p:cNvSpPr txBox="1">
              <a:spLocks noChangeArrowheads="1"/>
            </p:cNvSpPr>
            <p:nvPr/>
          </p:nvSpPr>
          <p:spPr bwMode="auto">
            <a:xfrm>
              <a:off x="755576" y="1560606"/>
              <a:ext cx="8766555" cy="52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In fact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，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the minimizing problems S1) and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 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S2) are difficult to be solved.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2843213" y="3073518"/>
            <a:ext cx="5740400" cy="647700"/>
            <a:chOff x="3724527" y="3508104"/>
            <a:chExt cx="5740112" cy="648072"/>
          </a:xfrm>
        </p:grpSpPr>
        <p:sp>
          <p:nvSpPr>
            <p:cNvPr id="30" name="下箭头 29"/>
            <p:cNvSpPr/>
            <p:nvPr/>
          </p:nvSpPr>
          <p:spPr>
            <a:xfrm>
              <a:off x="3724527" y="3508104"/>
              <a:ext cx="647668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1" name="TextBox 15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5108663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Relaxation by introducing the new deformation </a:t>
              </a: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c</a:t>
              </a: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2843213" y="5089686"/>
            <a:ext cx="3676650" cy="647700"/>
            <a:chOff x="3724527" y="3508104"/>
            <a:chExt cx="3676347" cy="648072"/>
          </a:xfrm>
        </p:grpSpPr>
        <p:sp>
          <p:nvSpPr>
            <p:cNvPr id="33" name="下箭头 32"/>
            <p:cNvSpPr/>
            <p:nvPr/>
          </p:nvSpPr>
          <p:spPr>
            <a:xfrm>
              <a:off x="3724527" y="3508104"/>
              <a:ext cx="647647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4" name="TextBox 23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3044898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Lagrange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 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multiplier method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468313" y="2354380"/>
            <a:ext cx="8280400" cy="719138"/>
            <a:chOff x="468313" y="2203450"/>
            <a:chExt cx="8280400" cy="719138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468313" y="2203450"/>
              <a:ext cx="8280400" cy="719138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37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715" y="2203450"/>
              <a:ext cx="7943850" cy="652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68313" y="3721572"/>
            <a:ext cx="8280400" cy="1368425"/>
            <a:chOff x="468313" y="3859213"/>
            <a:chExt cx="8280400" cy="1368425"/>
          </a:xfrm>
        </p:grpSpPr>
        <p:sp>
          <p:nvSpPr>
            <p:cNvPr id="39" name="圆角矩形 38"/>
            <p:cNvSpPr/>
            <p:nvPr/>
          </p:nvSpPr>
          <p:spPr bwMode="auto">
            <a:xfrm>
              <a:off x="468313" y="3859213"/>
              <a:ext cx="8280400" cy="1368425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40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18" y="3963987"/>
              <a:ext cx="7920037" cy="115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6" name="圆角矩形 15"/>
          <p:cNvSpPr/>
          <p:nvPr/>
        </p:nvSpPr>
        <p:spPr bwMode="auto">
          <a:xfrm>
            <a:off x="493713" y="2137129"/>
            <a:ext cx="8181975" cy="1368425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907631" y="4056852"/>
            <a:ext cx="1328737" cy="647700"/>
            <a:chOff x="3724527" y="3508104"/>
            <a:chExt cx="1329237" cy="648072"/>
          </a:xfrm>
        </p:grpSpPr>
        <p:sp>
          <p:nvSpPr>
            <p:cNvPr id="18" name="下箭头 17"/>
            <p:cNvSpPr/>
            <p:nvPr/>
          </p:nvSpPr>
          <p:spPr>
            <a:xfrm>
              <a:off x="3724527" y="3508104"/>
              <a:ext cx="647944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697788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ADM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215367"/>
            <a:ext cx="7735888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259556" y="1993428"/>
            <a:ext cx="8785225" cy="1458012"/>
            <a:chOff x="179388" y="3429000"/>
            <a:chExt cx="8785225" cy="1458012"/>
          </a:xfrm>
        </p:grpSpPr>
        <p:grpSp>
          <p:nvGrpSpPr>
            <p:cNvPr id="22" name="组合 14"/>
            <p:cNvGrpSpPr>
              <a:grpSpLocks/>
            </p:cNvGrpSpPr>
            <p:nvPr/>
          </p:nvGrpSpPr>
          <p:grpSpPr bwMode="auto">
            <a:xfrm>
              <a:off x="179388" y="3429000"/>
              <a:ext cx="8785225" cy="1458012"/>
              <a:chOff x="55527" y="2060848"/>
              <a:chExt cx="8784976" cy="1457063"/>
            </a:xfrm>
          </p:grpSpPr>
          <p:sp>
            <p:nvSpPr>
              <p:cNvPr id="24" name="圆角矩形 23"/>
              <p:cNvSpPr/>
              <p:nvPr/>
            </p:nvSpPr>
            <p:spPr bwMode="auto">
              <a:xfrm>
                <a:off x="126962" y="2726263"/>
                <a:ext cx="8713541" cy="791648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25" name="TextBox 16"/>
              <p:cNvSpPr txBox="1">
                <a:spLocks noChangeArrowheads="1"/>
              </p:cNvSpPr>
              <p:nvPr/>
            </p:nvSpPr>
            <p:spPr bwMode="auto">
              <a:xfrm>
                <a:off x="55527" y="2060848"/>
                <a:ext cx="77768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R1) </a:t>
                </a:r>
                <a:r>
                  <a:rPr kumimoji="0" lang="en-US" altLang="zh-CN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Fixed the current </a:t>
                </a:r>
                <a:r>
                  <a:rPr kumimoji="0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</a:t>
                </a:r>
                <a:r>
                  <a:rPr kumimoji="0" lang="en-US" altLang="zh-CN" sz="24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k,l</a:t>
                </a:r>
                <a:r>
                  <a: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，</a:t>
                </a:r>
                <a:r>
                  <a:rPr kumimoji="0" lang="en-US" altLang="zh-CN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solve the</a:t>
                </a:r>
                <a:r>
                  <a:rPr kumimoji="0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l</a:t>
                </a:r>
                <a:r>
                  <a:rPr kumimoji="0" lang="en-US" altLang="zh-CN" sz="24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th</a:t>
                </a:r>
                <a:r>
                  <a:rPr kumimoji="0" lang="en-US" altLang="zh-CN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optimal </a:t>
                </a:r>
                <a:r>
                  <a:rPr kumimoji="0" lang="en-US" altLang="zh-CN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c</a:t>
                </a:r>
                <a:r>
                  <a:rPr kumimoji="0" lang="en-US" altLang="zh-CN" sz="2400" b="0" i="1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k,l</a:t>
                </a: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p:grpSp>
        <p:pic>
          <p:nvPicPr>
            <p:cNvPr id="23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56" y="4102218"/>
              <a:ext cx="8650287" cy="712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248090" y="3739463"/>
            <a:ext cx="9004300" cy="1512125"/>
            <a:chOff x="179388" y="4768849"/>
            <a:chExt cx="9004300" cy="1512125"/>
          </a:xfrm>
        </p:grpSpPr>
        <p:grpSp>
          <p:nvGrpSpPr>
            <p:cNvPr id="27" name="组合 19"/>
            <p:cNvGrpSpPr>
              <a:grpSpLocks/>
            </p:cNvGrpSpPr>
            <p:nvPr/>
          </p:nvGrpSpPr>
          <p:grpSpPr bwMode="auto">
            <a:xfrm>
              <a:off x="179388" y="4768849"/>
              <a:ext cx="9004300" cy="1512125"/>
              <a:chOff x="38637" y="3628999"/>
              <a:chExt cx="9004141" cy="1512351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87848" y="4349069"/>
                <a:ext cx="8753320" cy="792281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30" name="TextBox 22"/>
              <p:cNvSpPr txBox="1">
                <a:spLocks noChangeArrowheads="1"/>
              </p:cNvSpPr>
              <p:nvPr/>
            </p:nvSpPr>
            <p:spPr bwMode="auto">
              <a:xfrm>
                <a:off x="38637" y="3628999"/>
                <a:ext cx="900414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R2)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Fixed the current </a:t>
                </a:r>
                <a:r>
                  <a:rPr kumimoji="0" lang="en-US" altLang="zh-CN" sz="24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c</a:t>
                </a:r>
                <a:r>
                  <a:rPr kumimoji="0" lang="en-US" altLang="zh-CN" sz="2400" b="0" i="1" u="none" strike="noStrike" kern="0" cap="none" spc="0" normalizeH="0" baseline="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k,l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，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solve the </a:t>
                </a:r>
                <a:r>
                  <a:rPr kumimoji="0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l+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1</a:t>
                </a:r>
                <a:r>
                  <a:rPr kumimoji="0" lang="en-US" altLang="zh-CN" sz="24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th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optimal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t</a:t>
                </a:r>
                <a:r>
                  <a:rPr kumimoji="0" lang="en-US" altLang="zh-CN" sz="24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k,l+</a:t>
                </a:r>
                <a:r>
                  <a:rPr kumimoji="0" lang="en-US" altLang="zh-CN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Times New Roman" pitchFamily="18" charset="0"/>
                  </a:rPr>
                  <a:t>1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p:grpSp>
        <p:pic>
          <p:nvPicPr>
            <p:cNvPr id="28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038" y="5600389"/>
              <a:ext cx="5207000" cy="53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6" name="圆角矩形 15"/>
          <p:cNvSpPr/>
          <p:nvPr/>
        </p:nvSpPr>
        <p:spPr bwMode="auto">
          <a:xfrm>
            <a:off x="179388" y="1705404"/>
            <a:ext cx="8713787" cy="792162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162300" y="2497470"/>
            <a:ext cx="3932239" cy="647700"/>
            <a:chOff x="3724527" y="3508104"/>
            <a:chExt cx="3931222" cy="648072"/>
          </a:xfrm>
        </p:grpSpPr>
        <p:sp>
          <p:nvSpPr>
            <p:cNvPr id="18" name="下箭头 17"/>
            <p:cNvSpPr/>
            <p:nvPr/>
          </p:nvSpPr>
          <p:spPr>
            <a:xfrm>
              <a:off x="3724527" y="3508104"/>
              <a:ext cx="647532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3299773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The Steepest Descent Method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48266"/>
            <a:ext cx="8650287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67884" y="2713488"/>
            <a:ext cx="101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Iteration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540909" y="3145524"/>
            <a:ext cx="5183187" cy="792162"/>
            <a:chOff x="468313" y="3357563"/>
            <a:chExt cx="5183187" cy="792162"/>
          </a:xfrm>
        </p:grpSpPr>
        <p:sp>
          <p:nvSpPr>
            <p:cNvPr id="27" name="圆角矩形 26"/>
            <p:cNvSpPr/>
            <p:nvPr/>
          </p:nvSpPr>
          <p:spPr bwMode="auto">
            <a:xfrm>
              <a:off x="468313" y="3357563"/>
              <a:ext cx="5183187" cy="792162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28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68" y="3564731"/>
              <a:ext cx="4767263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79388" y="4009596"/>
            <a:ext cx="8713787" cy="1657350"/>
            <a:chOff x="179388" y="4508500"/>
            <a:chExt cx="8713787" cy="1657350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179388" y="4508500"/>
              <a:ext cx="8713787" cy="1657350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34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40" y="4596606"/>
              <a:ext cx="8523287" cy="148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267808" y="1705404"/>
            <a:ext cx="5189538" cy="647700"/>
            <a:chOff x="3724527" y="3508104"/>
            <a:chExt cx="5188713" cy="648072"/>
          </a:xfrm>
        </p:grpSpPr>
        <p:sp>
          <p:nvSpPr>
            <p:cNvPr id="15" name="下箭头 14"/>
            <p:cNvSpPr/>
            <p:nvPr/>
          </p:nvSpPr>
          <p:spPr>
            <a:xfrm>
              <a:off x="3724527" y="3508104"/>
              <a:ext cx="647597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6" name="TextBox 87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4557264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Quadratic approximation and discretization</a:t>
              </a: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468313" y="2427449"/>
            <a:ext cx="8135937" cy="2662237"/>
            <a:chOff x="468313" y="2205038"/>
            <a:chExt cx="8135937" cy="2662609"/>
          </a:xfrm>
        </p:grpSpPr>
        <p:grpSp>
          <p:nvGrpSpPr>
            <p:cNvPr id="23" name="组合 3"/>
            <p:cNvGrpSpPr>
              <a:grpSpLocks/>
            </p:cNvGrpSpPr>
            <p:nvPr/>
          </p:nvGrpSpPr>
          <p:grpSpPr bwMode="auto">
            <a:xfrm>
              <a:off x="468313" y="2205038"/>
              <a:ext cx="8135937" cy="1655762"/>
              <a:chOff x="468313" y="2205038"/>
              <a:chExt cx="8135937" cy="1655762"/>
            </a:xfrm>
          </p:grpSpPr>
          <p:sp>
            <p:nvSpPr>
              <p:cNvPr id="25" name="圆角矩形 24"/>
              <p:cNvSpPr/>
              <p:nvPr/>
            </p:nvSpPr>
            <p:spPr bwMode="auto">
              <a:xfrm>
                <a:off x="468313" y="2205038"/>
                <a:ext cx="8135937" cy="1655993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pic>
            <p:nvPicPr>
              <p:cNvPr id="26" name="Picture 1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168" y="2453481"/>
                <a:ext cx="7827963" cy="1158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077072"/>
              <a:ext cx="2457450" cy="79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029493" y="4513638"/>
            <a:ext cx="4214813" cy="649287"/>
            <a:chOff x="3724527" y="3508104"/>
            <a:chExt cx="4213980" cy="648072"/>
          </a:xfrm>
        </p:grpSpPr>
        <p:sp>
          <p:nvSpPr>
            <p:cNvPr id="31" name="下箭头 30"/>
            <p:cNvSpPr/>
            <p:nvPr/>
          </p:nvSpPr>
          <p:spPr>
            <a:xfrm>
              <a:off x="3724527" y="3508104"/>
              <a:ext cx="647572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2" name="TextBox 96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3582531" cy="368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Solving this least square problem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36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9" name="圆角矩形 18"/>
          <p:cNvSpPr/>
          <p:nvPr/>
        </p:nvSpPr>
        <p:spPr bwMode="auto">
          <a:xfrm>
            <a:off x="179388" y="1776574"/>
            <a:ext cx="8713787" cy="1081087"/>
          </a:xfrm>
          <a:prstGeom prst="roundRect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2332038" y="2857500"/>
            <a:ext cx="3548062" cy="647700"/>
            <a:chOff x="3724527" y="3508104"/>
            <a:chExt cx="3546850" cy="648072"/>
          </a:xfrm>
        </p:grpSpPr>
        <p:sp>
          <p:nvSpPr>
            <p:cNvPr id="21" name="下箭头 20"/>
            <p:cNvSpPr/>
            <p:nvPr/>
          </p:nvSpPr>
          <p:spPr>
            <a:xfrm>
              <a:off x="3724527" y="3508104"/>
              <a:ext cx="647479" cy="648072"/>
            </a:xfrm>
            <a:prstGeom prst="downArrow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2" name="TextBox 16"/>
            <p:cNvSpPr txBox="1">
              <a:spLocks noChangeArrowheads="1"/>
            </p:cNvSpPr>
            <p:nvPr/>
          </p:nvSpPr>
          <p:spPr bwMode="auto">
            <a:xfrm>
              <a:off x="4355976" y="3573016"/>
              <a:ext cx="2915401" cy="3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Sherman-Morrison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formula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23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892461"/>
            <a:ext cx="82105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1331913" y="3505554"/>
            <a:ext cx="6553200" cy="1081087"/>
            <a:chOff x="1331913" y="3716338"/>
            <a:chExt cx="6553200" cy="1081087"/>
          </a:xfrm>
        </p:grpSpPr>
        <p:sp>
          <p:nvSpPr>
            <p:cNvPr id="25" name="圆角矩形 24"/>
            <p:cNvSpPr/>
            <p:nvPr/>
          </p:nvSpPr>
          <p:spPr bwMode="auto">
            <a:xfrm>
              <a:off x="1331913" y="3716338"/>
              <a:ext cx="6553200" cy="1081087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26" name="Picture 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3875881"/>
              <a:ext cx="586422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68313" y="4762425"/>
            <a:ext cx="2808287" cy="792162"/>
            <a:chOff x="468313" y="5157788"/>
            <a:chExt cx="2808287" cy="792162"/>
          </a:xfrm>
        </p:grpSpPr>
        <p:sp>
          <p:nvSpPr>
            <p:cNvPr id="42" name="圆角矩形 41"/>
            <p:cNvSpPr/>
            <p:nvPr/>
          </p:nvSpPr>
          <p:spPr bwMode="auto">
            <a:xfrm>
              <a:off x="468313" y="5157788"/>
              <a:ext cx="2808287" cy="792162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43" name="Picture 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99" y="5364955"/>
              <a:ext cx="2474913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3478213" y="4762425"/>
            <a:ext cx="2965450" cy="792162"/>
            <a:chOff x="3478213" y="5157788"/>
            <a:chExt cx="2965450" cy="792162"/>
          </a:xfrm>
        </p:grpSpPr>
        <p:grpSp>
          <p:nvGrpSpPr>
            <p:cNvPr id="45" name="组合 2"/>
            <p:cNvGrpSpPr>
              <a:grpSpLocks/>
            </p:cNvGrpSpPr>
            <p:nvPr/>
          </p:nvGrpSpPr>
          <p:grpSpPr bwMode="auto">
            <a:xfrm>
              <a:off x="3478213" y="5157788"/>
              <a:ext cx="2965450" cy="792162"/>
              <a:chOff x="3477303" y="5157192"/>
              <a:chExt cx="2966905" cy="792088"/>
            </a:xfrm>
          </p:grpSpPr>
          <p:sp>
            <p:nvSpPr>
              <p:cNvPr id="47" name="下箭头 46"/>
              <p:cNvSpPr/>
              <p:nvPr/>
            </p:nvSpPr>
            <p:spPr>
              <a:xfrm rot="16200000">
                <a:off x="3476698" y="5229227"/>
                <a:ext cx="649227" cy="648018"/>
              </a:xfrm>
              <a:prstGeom prst="downArrow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 bwMode="auto">
              <a:xfrm>
                <a:off x="4236500" y="5157192"/>
                <a:ext cx="2207708" cy="792088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  <p:pic>
          <p:nvPicPr>
            <p:cNvPr id="46" name="Picture 3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901" y="5364955"/>
              <a:ext cx="1963737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250825" y="4657650"/>
            <a:ext cx="7777163" cy="1008062"/>
            <a:chOff x="250825" y="5053013"/>
            <a:chExt cx="7777163" cy="1008062"/>
          </a:xfrm>
        </p:grpSpPr>
        <p:grpSp>
          <p:nvGrpSpPr>
            <p:cNvPr id="50" name="组合 4"/>
            <p:cNvGrpSpPr>
              <a:grpSpLocks/>
            </p:cNvGrpSpPr>
            <p:nvPr/>
          </p:nvGrpSpPr>
          <p:grpSpPr bwMode="auto">
            <a:xfrm>
              <a:off x="250825" y="5053013"/>
              <a:ext cx="7129463" cy="1008062"/>
              <a:chOff x="251520" y="5053100"/>
              <a:chExt cx="7128792" cy="100811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51520" y="5053100"/>
                <a:ext cx="6408135" cy="1008112"/>
              </a:xfrm>
              <a:prstGeom prst="rect">
                <a:avLst/>
              </a:prstGeom>
              <a:noFill/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54" name="下箭头 53"/>
              <p:cNvSpPr/>
              <p:nvPr/>
            </p:nvSpPr>
            <p:spPr>
              <a:xfrm rot="16200000">
                <a:off x="6731832" y="5233336"/>
                <a:ext cx="649320" cy="647639"/>
              </a:xfrm>
              <a:prstGeom prst="downArrow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  <p:sp>
          <p:nvSpPr>
            <p:cNvPr id="51" name="圆角矩形 50"/>
            <p:cNvSpPr/>
            <p:nvPr/>
          </p:nvSpPr>
          <p:spPr bwMode="auto">
            <a:xfrm>
              <a:off x="7451725" y="5160963"/>
              <a:ext cx="576263" cy="792162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52" name="Picture 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049" y="5349392"/>
              <a:ext cx="201613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63" name="TextBox 2"/>
          <p:cNvSpPr txBox="1">
            <a:spLocks noChangeArrowheads="1"/>
          </p:cNvSpPr>
          <p:nvPr/>
        </p:nvSpPr>
        <p:spPr bwMode="auto">
          <a:xfrm>
            <a:off x="539750" y="1777260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In the same way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4" name="组合 2"/>
          <p:cNvGrpSpPr>
            <a:grpSpLocks/>
          </p:cNvGrpSpPr>
          <p:nvPr/>
        </p:nvGrpSpPr>
        <p:grpSpPr bwMode="auto">
          <a:xfrm>
            <a:off x="611188" y="2639273"/>
            <a:ext cx="6553200" cy="1079500"/>
            <a:chOff x="611188" y="2274888"/>
            <a:chExt cx="6553200" cy="1079500"/>
          </a:xfrm>
        </p:grpSpPr>
        <p:sp>
          <p:nvSpPr>
            <p:cNvPr id="65" name="圆角矩形 64"/>
            <p:cNvSpPr/>
            <p:nvPr/>
          </p:nvSpPr>
          <p:spPr bwMode="auto">
            <a:xfrm>
              <a:off x="611188" y="2274888"/>
              <a:ext cx="6553200" cy="1079500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66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06" y="2433638"/>
              <a:ext cx="64563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7" name="组合 66"/>
          <p:cNvGrpSpPr>
            <a:grpSpLocks/>
          </p:cNvGrpSpPr>
          <p:nvPr/>
        </p:nvGrpSpPr>
        <p:grpSpPr bwMode="auto">
          <a:xfrm>
            <a:off x="611188" y="4256795"/>
            <a:ext cx="2808287" cy="792163"/>
            <a:chOff x="611188" y="4108450"/>
            <a:chExt cx="2808287" cy="792163"/>
          </a:xfrm>
        </p:grpSpPr>
        <p:sp>
          <p:nvSpPr>
            <p:cNvPr id="68" name="圆角矩形 67"/>
            <p:cNvSpPr/>
            <p:nvPr/>
          </p:nvSpPr>
          <p:spPr bwMode="auto">
            <a:xfrm>
              <a:off x="611188" y="4108450"/>
              <a:ext cx="2808287" cy="792163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69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62" y="4320381"/>
              <a:ext cx="270033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0" name="组合 69"/>
          <p:cNvGrpSpPr>
            <a:grpSpLocks/>
          </p:cNvGrpSpPr>
          <p:nvPr/>
        </p:nvGrpSpPr>
        <p:grpSpPr bwMode="auto">
          <a:xfrm>
            <a:off x="3635375" y="4256795"/>
            <a:ext cx="3384550" cy="792163"/>
            <a:chOff x="3635374" y="4108450"/>
            <a:chExt cx="3384551" cy="792163"/>
          </a:xfrm>
        </p:grpSpPr>
        <p:grpSp>
          <p:nvGrpSpPr>
            <p:cNvPr id="71" name="组合 12"/>
            <p:cNvGrpSpPr>
              <a:grpSpLocks/>
            </p:cNvGrpSpPr>
            <p:nvPr/>
          </p:nvGrpSpPr>
          <p:grpSpPr bwMode="auto">
            <a:xfrm>
              <a:off x="3635374" y="4108450"/>
              <a:ext cx="3384551" cy="792163"/>
              <a:chOff x="3419871" y="5157192"/>
              <a:chExt cx="3384377" cy="792088"/>
            </a:xfrm>
          </p:grpSpPr>
          <p:sp>
            <p:nvSpPr>
              <p:cNvPr id="73" name="下箭头 72"/>
              <p:cNvSpPr/>
              <p:nvPr/>
            </p:nvSpPr>
            <p:spPr>
              <a:xfrm rot="16200000">
                <a:off x="3419091" y="5229403"/>
                <a:ext cx="649226" cy="647667"/>
              </a:xfrm>
              <a:prstGeom prst="downArrow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 bwMode="auto">
              <a:xfrm>
                <a:off x="4140559" y="5157192"/>
                <a:ext cx="2663689" cy="792088"/>
              </a:xfrm>
              <a:prstGeom prst="round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  <p:pic>
          <p:nvPicPr>
            <p:cNvPr id="72" name="Picture 3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905" y="4320381"/>
              <a:ext cx="2462213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5" name="组合 74"/>
          <p:cNvGrpSpPr>
            <a:grpSpLocks/>
          </p:cNvGrpSpPr>
          <p:nvPr/>
        </p:nvGrpSpPr>
        <p:grpSpPr bwMode="auto">
          <a:xfrm>
            <a:off x="468313" y="4153608"/>
            <a:ext cx="8207375" cy="1008062"/>
            <a:chOff x="468313" y="4005263"/>
            <a:chExt cx="8207375" cy="1008062"/>
          </a:xfrm>
        </p:grpSpPr>
        <p:grpSp>
          <p:nvGrpSpPr>
            <p:cNvPr id="76" name="组合 17"/>
            <p:cNvGrpSpPr>
              <a:grpSpLocks/>
            </p:cNvGrpSpPr>
            <p:nvPr/>
          </p:nvGrpSpPr>
          <p:grpSpPr bwMode="auto">
            <a:xfrm>
              <a:off x="468313" y="4005263"/>
              <a:ext cx="7488237" cy="1008062"/>
              <a:chOff x="251520" y="5053100"/>
              <a:chExt cx="7488832" cy="1008112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251520" y="5053100"/>
                <a:ext cx="6696607" cy="1008112"/>
              </a:xfrm>
              <a:prstGeom prst="rect">
                <a:avLst/>
              </a:prstGeom>
              <a:noFill/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80" name="下箭头 79"/>
              <p:cNvSpPr/>
              <p:nvPr/>
            </p:nvSpPr>
            <p:spPr>
              <a:xfrm rot="16200000">
                <a:off x="7091816" y="5233280"/>
                <a:ext cx="649320" cy="647751"/>
              </a:xfrm>
              <a:prstGeom prst="downArrow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25400" cap="flat" cmpd="sng" algn="ctr">
                <a:solidFill>
                  <a:srgbClr val="2D2D8A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  <p:sp>
          <p:nvSpPr>
            <p:cNvPr id="77" name="圆角矩形 76"/>
            <p:cNvSpPr/>
            <p:nvPr/>
          </p:nvSpPr>
          <p:spPr bwMode="auto">
            <a:xfrm>
              <a:off x="8101013" y="4113213"/>
              <a:ext cx="574675" cy="792162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78" name="Picture 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750" y="4313458"/>
              <a:ext cx="4572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836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pic>
        <p:nvPicPr>
          <p:cNvPr id="11" name="Picture 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12" y="1489386"/>
            <a:ext cx="7207473" cy="426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pic>
        <p:nvPicPr>
          <p:cNvPr id="2050" name="对象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2" t="-162" r="-772" b="-322"/>
          <a:stretch>
            <a:fillRect/>
          </a:stretch>
        </p:blipFill>
        <p:spPr bwMode="auto">
          <a:xfrm>
            <a:off x="2447823" y="2012946"/>
            <a:ext cx="3960330" cy="324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712235"/>
            <a:ext cx="74009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5418138" y="2785494"/>
            <a:ext cx="2825750" cy="2378075"/>
            <a:chOff x="5796136" y="1708944"/>
            <a:chExt cx="2914650" cy="2428875"/>
          </a:xfrm>
        </p:grpSpPr>
        <p:pic>
          <p:nvPicPr>
            <p:cNvPr id="36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1708944"/>
              <a:ext cx="2914650" cy="242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直接箭头连接符 36"/>
            <p:cNvCxnSpPr/>
            <p:nvPr/>
          </p:nvCxnSpPr>
          <p:spPr>
            <a:xfrm>
              <a:off x="7181413" y="1926213"/>
              <a:ext cx="101522" cy="37616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8" name="直接箭头连接符 37"/>
            <p:cNvCxnSpPr/>
            <p:nvPr/>
          </p:nvCxnSpPr>
          <p:spPr>
            <a:xfrm flipV="1">
              <a:off x="6035203" y="2996345"/>
              <a:ext cx="553456" cy="137819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直接箭头连接符 38"/>
            <p:cNvCxnSpPr/>
            <p:nvPr/>
          </p:nvCxnSpPr>
          <p:spPr>
            <a:xfrm flipH="1">
              <a:off x="8027971" y="2205096"/>
              <a:ext cx="306203" cy="215647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0" name="直接箭头连接符 39"/>
            <p:cNvCxnSpPr/>
            <p:nvPr/>
          </p:nvCxnSpPr>
          <p:spPr>
            <a:xfrm flipH="1" flipV="1">
              <a:off x="8126218" y="3575189"/>
              <a:ext cx="139183" cy="139441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1" name="直接箭头连接符 40"/>
            <p:cNvCxnSpPr/>
            <p:nvPr/>
          </p:nvCxnSpPr>
          <p:spPr>
            <a:xfrm flipV="1">
              <a:off x="6986557" y="3557354"/>
              <a:ext cx="122809" cy="369682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347663" y="3082356"/>
            <a:ext cx="8688387" cy="2592388"/>
            <a:chOff x="347262" y="3645024"/>
            <a:chExt cx="8689234" cy="2592288"/>
          </a:xfrm>
        </p:grpSpPr>
        <p:sp>
          <p:nvSpPr>
            <p:cNvPr id="43" name="矩形 42"/>
            <p:cNvSpPr/>
            <p:nvPr/>
          </p:nvSpPr>
          <p:spPr>
            <a:xfrm>
              <a:off x="347262" y="5653135"/>
              <a:ext cx="8689234" cy="5841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marR="0" lvl="0" indent="-2857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>
                      <a:lumMod val="75000"/>
                    </a:srgbClr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Joshi, S., et al. </a:t>
              </a:r>
              <a:r>
                <a:rPr kumimoji="0" lang="en-US" altLang="zh-CN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333399">
                      <a:lumMod val="75000"/>
                    </a:srgbClr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Unbiased diffeomorphic atlas construction for computational anatomy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>
                      <a:lumMod val="75000"/>
                    </a:srgbClr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. </a:t>
              </a:r>
              <a:r>
                <a:rPr kumimoji="0" lang="en-US" altLang="zh-CN" sz="1600" b="0" i="0" u="sng" strike="noStrike" kern="0" cap="none" spc="0" normalizeH="0" baseline="0" noProof="0" dirty="0" err="1">
                  <a:ln>
                    <a:noFill/>
                  </a:ln>
                  <a:solidFill>
                    <a:srgbClr val="333399">
                      <a:lumMod val="75000"/>
                    </a:srgbClr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NeuroImage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>
                      <a:lumMod val="75000"/>
                    </a:srgbClr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, 23 (S1), S151–S160, 2004.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127245" y="3645024"/>
              <a:ext cx="2237006" cy="461945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D2D8A">
                      <a:lumMod val="60000"/>
                      <a:lumOff val="40000"/>
                    </a:srgbClr>
                  </a:solidFill>
                  <a:effectLst/>
                  <a:uLnTx/>
                  <a:uFillTx/>
                  <a:ea typeface="宋体" pitchFamily="2" charset="-122"/>
                </a:rPr>
                <a:t>Karcher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D2D8A">
                      <a:lumMod val="60000"/>
                      <a:lumOff val="40000"/>
                    </a:srgbClr>
                  </a:solidFill>
                  <a:effectLst/>
                  <a:uLnTx/>
                  <a:uFillTx/>
                  <a:ea typeface="宋体" pitchFamily="2" charset="-122"/>
                </a:rPr>
                <a:t> 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D2D8A">
                      <a:lumMod val="60000"/>
                      <a:lumOff val="40000"/>
                    </a:srgbClr>
                  </a:solidFill>
                  <a:effectLst/>
                  <a:uLnTx/>
                  <a:uFillTx/>
                  <a:ea typeface="宋体" pitchFamily="2" charset="-122"/>
                </a:rPr>
                <a:t>平均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60000"/>
                    <a:lumOff val="40000"/>
                  </a:srgbClr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1143000" y="3088706"/>
            <a:ext cx="1557338" cy="1860550"/>
            <a:chOff x="1142674" y="3650717"/>
            <a:chExt cx="1557337" cy="1861579"/>
          </a:xfrm>
        </p:grpSpPr>
        <p:sp>
          <p:nvSpPr>
            <p:cNvPr id="46" name="矩形 45"/>
            <p:cNvSpPr/>
            <p:nvPr/>
          </p:nvSpPr>
          <p:spPr>
            <a:xfrm>
              <a:off x="1142674" y="3650717"/>
              <a:ext cx="1557337" cy="462218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D2D8A">
                      <a:lumMod val="60000"/>
                      <a:lumOff val="40000"/>
                    </a:srgbClr>
                  </a:solidFill>
                  <a:effectLst/>
                  <a:uLnTx/>
                  <a:uFillTx/>
                  <a:ea typeface="宋体" pitchFamily="2" charset="-122"/>
                </a:rPr>
                <a:t>算术平均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60000"/>
                    <a:lumOff val="40000"/>
                  </a:srgbClr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  <p:pic>
          <p:nvPicPr>
            <p:cNvPr id="47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742" y="4293096"/>
              <a:ext cx="12192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3737994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18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汇报提纲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3059874" y="1777410"/>
            <a:ext cx="29522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二、模型与算法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三、数值实验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四、结论与展望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2"/>
    </mc:Choice>
    <mc:Fallback xmlns="">
      <p:transition spd="slow" advTm="585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8" y="1921421"/>
            <a:ext cx="7408863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上下箭头 12"/>
          <p:cNvSpPr/>
          <p:nvPr/>
        </p:nvSpPr>
        <p:spPr bwMode="auto">
          <a:xfrm>
            <a:off x="4184228" y="2857500"/>
            <a:ext cx="540172" cy="775736"/>
          </a:xfrm>
          <a:prstGeom prst="upDownArrow">
            <a:avLst>
              <a:gd name="adj1" fmla="val 35198"/>
              <a:gd name="adj2" fmla="val 4142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87" y="3799279"/>
            <a:ext cx="7601143" cy="8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18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251640" y="4733421"/>
            <a:ext cx="8545512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S. Ying, et al. </a:t>
            </a:r>
            <a:r>
              <a:rPr kumimoji="0" lang="en-US" altLang="zh-CN" sz="1600" b="0" i="1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Hierarchical unbiased graph shrinkage (HUGS): a novel </a:t>
            </a:r>
            <a:r>
              <a:rPr kumimoji="0" lang="en-US" altLang="zh-CN" sz="1600" b="0" i="1" u="none" strike="noStrike" kern="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groupwise</a:t>
            </a:r>
            <a:r>
              <a:rPr kumimoji="0" lang="en-US" altLang="zh-CN" sz="1600" b="0" i="1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 registration for large data set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, </a:t>
            </a:r>
            <a:r>
              <a:rPr kumimoji="0" lang="en-US" altLang="zh-CN" sz="1600" b="0" i="0" u="sng" strike="noStrike" kern="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NeuroImage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. 84(1): 626-638, 2014.</a:t>
            </a: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S. Ying, et al. </a:t>
            </a:r>
            <a:r>
              <a:rPr kumimoji="0" lang="en-US" altLang="zh-CN" sz="1600" b="0" i="1" u="none" strike="noStrike" kern="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Groupwise</a:t>
            </a:r>
            <a:r>
              <a:rPr kumimoji="0" lang="en-US" altLang="zh-CN" sz="1600" b="0" i="1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 registration via graph shrinkage on the image manifold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, </a:t>
            </a:r>
            <a:r>
              <a:rPr kumimoji="0" lang="en-US" altLang="zh-CN" sz="1600" b="0" i="0" u="sng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IEEE </a:t>
            </a:r>
            <a:r>
              <a:rPr kumimoji="0" lang="en-US" altLang="zh-CN" sz="1600" b="0" i="0" u="sng" strike="noStrike" kern="0" cap="none" spc="0" normalizeH="0" baseline="0" noProof="0" dirty="0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CVPR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,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Portland, Oregon, USA, June 25-27, 2013</a:t>
            </a:r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33397"/>
            <a:ext cx="4164807" cy="217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3" y="1893518"/>
            <a:ext cx="2740655" cy="1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47663" y="3793578"/>
            <a:ext cx="5256212" cy="936625"/>
            <a:chOff x="468313" y="4076700"/>
            <a:chExt cx="5256212" cy="936625"/>
          </a:xfrm>
        </p:grpSpPr>
        <p:sp>
          <p:nvSpPr>
            <p:cNvPr id="30" name="圆角矩形 29"/>
            <p:cNvSpPr/>
            <p:nvPr/>
          </p:nvSpPr>
          <p:spPr bwMode="auto">
            <a:xfrm>
              <a:off x="468313" y="4076700"/>
              <a:ext cx="5256212" cy="936625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31" name="Picture 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148931"/>
              <a:ext cx="5114925" cy="792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6205405" y="3793031"/>
            <a:ext cx="2460625" cy="936625"/>
            <a:chOff x="6215063" y="4076700"/>
            <a:chExt cx="2460625" cy="936625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6215063" y="4076700"/>
              <a:ext cx="2460625" cy="936625"/>
            </a:xfrm>
            <a:prstGeom prst="roundRect">
              <a:avLst/>
            </a:prstGeom>
            <a:solidFill>
              <a:srgbClr val="2D2D8A">
                <a:lumMod val="20000"/>
                <a:lumOff val="80000"/>
              </a:srgbClr>
            </a:solidFill>
            <a:ln w="254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34" name="Picture 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575" y="4183127"/>
              <a:ext cx="2133600" cy="725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395652" y="4816728"/>
            <a:ext cx="8374062" cy="874712"/>
            <a:chOff x="323646" y="4801662"/>
            <a:chExt cx="8374062" cy="874712"/>
          </a:xfrm>
        </p:grpSpPr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323646" y="4801662"/>
              <a:ext cx="8374062" cy="874712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just" defTabSz="91440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Theorem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1. The velocity fields </a:t>
              </a: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defined       make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the </a:t>
              </a: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objective function </a:t>
              </a:r>
              <a:r>
                <a: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(</a:t>
              </a:r>
              <a:r>
                <a:rPr kumimoji="0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) strictly and monotonically decreasing.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021" y="4938980"/>
              <a:ext cx="428625" cy="60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76" y="5305704"/>
            <a:ext cx="2403409" cy="32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18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81261" y="1610974"/>
            <a:ext cx="6614991" cy="4107259"/>
            <a:chOff x="981261" y="1610974"/>
            <a:chExt cx="6614991" cy="410725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61" y="1610974"/>
              <a:ext cx="6614991" cy="4107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 bwMode="auto">
            <a:xfrm>
              <a:off x="3862573" y="4004190"/>
              <a:ext cx="1944162" cy="180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76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21821" y="184941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331730" y="2633689"/>
            <a:ext cx="1808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r>
              <a:rPr lang="en-US" altLang="zh-CN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拟合</a:t>
            </a:r>
            <a:endParaRPr lang="zh-CN" altLang="en-US" dirty="0"/>
          </a:p>
        </p:txBody>
      </p:sp>
      <p:sp>
        <p:nvSpPr>
          <p:cNvPr id="12" name="乘号 11"/>
          <p:cNvSpPr/>
          <p:nvPr/>
        </p:nvSpPr>
        <p:spPr bwMode="auto">
          <a:xfrm>
            <a:off x="1454769" y="1705404"/>
            <a:ext cx="1440120" cy="792066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右箭头 12"/>
          <p:cNvSpPr/>
          <p:nvPr/>
        </p:nvSpPr>
        <p:spPr bwMode="auto">
          <a:xfrm rot="5400000">
            <a:off x="1943071" y="3342364"/>
            <a:ext cx="453009" cy="4320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61144" y="393759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测地回归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/>
          <a:stretch/>
        </p:blipFill>
        <p:spPr bwMode="auto">
          <a:xfrm>
            <a:off x="4355982" y="1233116"/>
            <a:ext cx="4254312" cy="332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9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251640" y="4660522"/>
            <a:ext cx="871272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en-US" altLang="zh-CN" sz="1600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Aswani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Regression on manifolds:  Estimation of the exterior derivative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The Ann. Statist.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39(1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):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48—81, 2011.</a:t>
            </a:r>
            <a:endParaRPr lang="en-US" altLang="zh-CN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Fletcher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Geodesic Regression and the Theory of Least Squares on Riemannian Manifolds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fr-FR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Int J Comput </a:t>
            </a:r>
            <a:r>
              <a:rPr lang="fr-FR" altLang="zh-CN" sz="1600" u="sng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Vis</a:t>
            </a:r>
            <a:r>
              <a:rPr lang="fr-FR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105:171–185, 2013.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55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/>
          <a:stretch/>
        </p:blipFill>
        <p:spPr bwMode="auto">
          <a:xfrm>
            <a:off x="5780484" y="932715"/>
            <a:ext cx="3195558" cy="249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179634" y="1777410"/>
            <a:ext cx="5052858" cy="1944162"/>
            <a:chOff x="179634" y="1777410"/>
            <a:chExt cx="5052858" cy="1944162"/>
          </a:xfrm>
        </p:grpSpPr>
        <p:sp>
          <p:nvSpPr>
            <p:cNvPr id="3" name="矩形 2"/>
            <p:cNvSpPr/>
            <p:nvPr/>
          </p:nvSpPr>
          <p:spPr>
            <a:xfrm>
              <a:off x="179634" y="1777410"/>
              <a:ext cx="5052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Cambria" pitchFamily="18" charset="0"/>
                </a:rPr>
                <a:t>Large Deformation </a:t>
              </a:r>
              <a:r>
                <a:rPr lang="en-US" altLang="zh-CN" sz="2000" b="1" dirty="0" err="1">
                  <a:latin typeface="Cambria" pitchFamily="18" charset="0"/>
                </a:rPr>
                <a:t>Diffeomorphic</a:t>
              </a:r>
              <a:r>
                <a:rPr lang="en-US" altLang="zh-CN" sz="2000" b="1" dirty="0">
                  <a:latin typeface="Cambria" pitchFamily="18" charset="0"/>
                </a:rPr>
                <a:t> Metric </a:t>
              </a:r>
              <a:endParaRPr lang="zh-CN" altLang="en-US" sz="2000" b="1" dirty="0"/>
            </a:p>
          </p:txBody>
        </p:sp>
        <p:pic>
          <p:nvPicPr>
            <p:cNvPr id="2048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8" y="2281452"/>
              <a:ext cx="4297912" cy="1440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2563294" y="3705535"/>
            <a:ext cx="6255089" cy="802643"/>
            <a:chOff x="2563294" y="3705535"/>
            <a:chExt cx="6255089" cy="802643"/>
          </a:xfrm>
        </p:grpSpPr>
        <p:sp>
          <p:nvSpPr>
            <p:cNvPr id="21" name="右箭头 20"/>
            <p:cNvSpPr/>
            <p:nvPr/>
          </p:nvSpPr>
          <p:spPr bwMode="auto">
            <a:xfrm>
              <a:off x="2563294" y="3890838"/>
              <a:ext cx="630555" cy="43203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28" y="3705535"/>
              <a:ext cx="5110455" cy="802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8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251640" y="4660522"/>
            <a:ext cx="871272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en-US" altLang="zh-CN" sz="1600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Aswani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Regression on manifolds:  Estimation of the exterior derivative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The Ann. Statist.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39(1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):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48—81, 2011.</a:t>
            </a:r>
            <a:endParaRPr lang="en-US" altLang="zh-CN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Fletcher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Geodesic Regression and the Theory of Least Squares on Riemannian Manifolds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fr-FR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Int J Comput </a:t>
            </a:r>
            <a:r>
              <a:rPr lang="fr-FR" altLang="zh-CN" sz="1600" u="sng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Vis</a:t>
            </a:r>
            <a:r>
              <a:rPr lang="fr-FR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105:171–185, 2013.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5652" y="1906265"/>
            <a:ext cx="846257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  题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lvl="0" indent="-514350" defTabSz="685165" eaLnBrk="1" hangingPunct="1">
              <a:lnSpc>
                <a:spcPct val="150000"/>
              </a:lnSpc>
              <a:buAutoNum type="arabicPeriod"/>
              <a:defRPr/>
            </a:pPr>
            <a:r>
              <a:rPr lang="en-US" altLang="zh-CN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LDDMM</a:t>
            </a: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虽然有很好的数学表达，但计算效率非常低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lvl="0" indent="-514350" defTabSz="685165" eaLnBrk="1" hangingPunct="1">
              <a:lnSpc>
                <a:spcPct val="150000"/>
              </a:lnSpc>
              <a:buAutoNum type="arabicPeriod"/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数据分布是否符合测地回归，并不清楚</a:t>
            </a:r>
            <a:endParaRPr lang="en-US" altLang="zh-CN" sz="2800" b="1" noProof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251640" y="4660522"/>
            <a:ext cx="871272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en-US" altLang="zh-CN" sz="1600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Aswani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Regression on manifolds:  Estimation of the exterior derivative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The Ann. Statist.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39(1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):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48—81, 2011.</a:t>
            </a:r>
            <a:endParaRPr lang="en-US" altLang="zh-CN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Fletcher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Geodesic Regression and the Theory of Least Squares on Riemannian Manifolds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fr-FR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Int J Comput </a:t>
            </a:r>
            <a:r>
              <a:rPr lang="fr-FR" altLang="zh-CN" sz="1600" u="sng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Vis</a:t>
            </a:r>
            <a:r>
              <a:rPr lang="fr-FR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105:171–185, 2013.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6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3646" y="1763976"/>
            <a:ext cx="87023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defTabSz="685165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sz="2800" b="1" noProof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LDDMM</a:t>
            </a:r>
            <a:r>
              <a:rPr lang="zh-CN" altLang="en-US" sz="2800" b="1" noProof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虽然有很好的数学表达，但计算效率非常</a:t>
            </a: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685165" eaLnBrk="1" hangingPunct="1">
              <a:lnSpc>
                <a:spcPct val="150000"/>
              </a:lnSpc>
              <a:defRPr/>
            </a:pP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685165" eaLnBrk="1" hangingPunct="1">
              <a:lnSpc>
                <a:spcPct val="150000"/>
              </a:lnSpc>
              <a:defRPr/>
            </a:pPr>
            <a:r>
              <a:rPr lang="en-US" altLang="zh-CN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数据分布</a:t>
            </a:r>
            <a:r>
              <a:rPr lang="zh-CN" altLang="en-US" sz="2800" b="1" noProof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是否符合测地回归，并不</a:t>
            </a: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清楚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defTabSz="685165" eaLnBrk="1" hangingPunct="1">
              <a:lnSpc>
                <a:spcPct val="150000"/>
              </a:lnSpc>
              <a:defRPr/>
            </a:pPr>
            <a:endParaRPr lang="en-US" altLang="zh-CN" sz="2800" b="1" noProof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9694" y="2425464"/>
            <a:ext cx="23487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提高计算效率</a:t>
            </a:r>
            <a:endParaRPr lang="en-US" altLang="zh-CN" sz="2800" b="1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9694" y="3793578"/>
            <a:ext cx="7398179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是否能用其他的回归模型，使得模型计算简单</a:t>
            </a:r>
            <a:endParaRPr lang="en-US" altLang="zh-CN" sz="2800" b="1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251640" y="4657650"/>
            <a:ext cx="871272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en-US" altLang="zh-CN" sz="1600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Aswani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Regression on manifolds:  Estimation of the exterior derivative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The Ann. Statist.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39(1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):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48—81, 2011.</a:t>
            </a:r>
            <a:endParaRPr lang="en-US" altLang="zh-CN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Fletcher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Geodesic Regression and the Theory of Least Squares on Riemannian Manifolds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fr-FR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Int J Comput </a:t>
            </a:r>
            <a:r>
              <a:rPr lang="fr-FR" altLang="zh-CN" sz="1600" u="sng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Vis</a:t>
            </a:r>
            <a:r>
              <a:rPr lang="fr-FR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105:171–185, 2013.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13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/>
          <a:stretch/>
        </p:blipFill>
        <p:spPr bwMode="auto">
          <a:xfrm>
            <a:off x="4885661" y="1777410"/>
            <a:ext cx="4254312" cy="332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11" y="1777410"/>
            <a:ext cx="3013456" cy="326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8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641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43" y="4338432"/>
            <a:ext cx="5883428" cy="75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84" y="1653722"/>
            <a:ext cx="5164368" cy="271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18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79784" y="3113625"/>
            <a:ext cx="5573712" cy="504042"/>
            <a:chOff x="2195802" y="2886373"/>
            <a:chExt cx="5573712" cy="504042"/>
          </a:xfrm>
        </p:grpSpPr>
        <p:sp>
          <p:nvSpPr>
            <p:cNvPr id="12" name="右箭头 11"/>
            <p:cNvSpPr/>
            <p:nvPr/>
          </p:nvSpPr>
          <p:spPr bwMode="auto">
            <a:xfrm rot="5400000">
              <a:off x="2159799" y="2922376"/>
              <a:ext cx="504042" cy="43203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Box 15"/>
            <p:cNvSpPr txBox="1">
              <a:spLocks noChangeArrowheads="1"/>
            </p:cNvSpPr>
            <p:nvPr/>
          </p:nvSpPr>
          <p:spPr bwMode="auto">
            <a:xfrm>
              <a:off x="2660595" y="2929506"/>
              <a:ext cx="51089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Relaxation by introducing the new deformation </a:t>
              </a:r>
              <a:r>
                <a: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</a:rPr>
                <a:t>c</a:t>
              </a:r>
              <a:endPara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endParaRPr>
            </a:p>
          </p:txBody>
        </p:sp>
      </p:grpSp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34" y="1938383"/>
            <a:ext cx="6882430" cy="77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9" y="3937590"/>
            <a:ext cx="9016518" cy="76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9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汇报提纲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3059874" y="1777410"/>
            <a:ext cx="29522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二、模型与算法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三、数值实验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四、结论与展望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7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2"/>
    </mc:Choice>
    <mc:Fallback xmlns="">
      <p:transition spd="slow" advTm="585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/>
              <p:cNvSpPr txBox="1">
                <a:spLocks noChangeArrowheads="1"/>
              </p:cNvSpPr>
              <p:nvPr/>
            </p:nvSpPr>
            <p:spPr bwMode="auto">
              <a:xfrm>
                <a:off x="611234" y="1724506"/>
                <a:ext cx="8137114" cy="4129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2000" b="1" dirty="0" smtClean="0">
                    <a:latin typeface="Times New Roman" pitchFamily="18" charset="0"/>
                    <a:cs typeface="Times New Roman" pitchFamily="18" charset="0"/>
                  </a:rPr>
                  <a:t>S1) 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固定当前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/>
                            <a:cs typeface="Times New Roman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，通过极小化如下问题求中间变量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zh-CN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234" y="1724506"/>
                <a:ext cx="8137114" cy="412934"/>
              </a:xfrm>
              <a:prstGeom prst="rect">
                <a:avLst/>
              </a:prstGeom>
              <a:blipFill rotWithShape="1">
                <a:blip r:embed="rId4"/>
                <a:stretch>
                  <a:fillRect l="-749" t="-882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/>
              <p:cNvSpPr txBox="1">
                <a:spLocks noChangeArrowheads="1"/>
              </p:cNvSpPr>
              <p:nvPr/>
            </p:nvSpPr>
            <p:spPr bwMode="auto">
              <a:xfrm>
                <a:off x="611670" y="3480849"/>
                <a:ext cx="7056588" cy="4129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2000" b="1" dirty="0" smtClean="0">
                    <a:latin typeface="Times New Roman" pitchFamily="18" charset="0"/>
                    <a:cs typeface="Times New Roman" pitchFamily="18" charset="0"/>
                  </a:rPr>
                  <a:t>S2) </a:t>
                </a:r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固定当前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中间变量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通过极小化如下问题</a:t>
                </a:r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/>
                            <a:cs typeface="Times New Roman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  <m:r>
                          <a:rPr lang="en-US" altLang="zh-CN" sz="2000" i="1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zh-CN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670" y="3480849"/>
                <a:ext cx="7056588" cy="412934"/>
              </a:xfrm>
              <a:prstGeom prst="rect">
                <a:avLst/>
              </a:prstGeom>
              <a:blipFill rotWithShape="1">
                <a:blip r:embed="rId5"/>
                <a:stretch>
                  <a:fillRect l="-864" t="-8824" r="-86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30" y="1799884"/>
            <a:ext cx="1466230" cy="26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2" y="2420147"/>
            <a:ext cx="7603288" cy="7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36" y="3577560"/>
            <a:ext cx="1466230" cy="26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2" y="4151647"/>
            <a:ext cx="4938268" cy="72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98" y="4297620"/>
            <a:ext cx="30384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9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83" y="1633398"/>
            <a:ext cx="7603288" cy="75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569476"/>
            <a:ext cx="1857972" cy="30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11942"/>
            <a:ext cx="9138637" cy="72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87" y="3737978"/>
            <a:ext cx="6681852" cy="78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44" y="4494003"/>
            <a:ext cx="2592216" cy="49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9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70" y="1694860"/>
            <a:ext cx="7347719" cy="202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2" y="3771258"/>
            <a:ext cx="1605316" cy="95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9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模型与算法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7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14338" y="5080959"/>
            <a:ext cx="847802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S. Ying,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Longitudinal Image Analysis via Path Regression on the Orbit of </a:t>
            </a:r>
            <a:r>
              <a:rPr lang="en-US" altLang="zh-CN" sz="1600" i="1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Diffeomorphism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Group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Preprint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2018.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7326" y="1849416"/>
            <a:ext cx="2972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由 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Sherman-Morrison 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公式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911752"/>
              </p:ext>
            </p:extLst>
          </p:nvPr>
        </p:nvGraphicFramePr>
        <p:xfrm>
          <a:off x="1998663" y="2486829"/>
          <a:ext cx="49942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Formula" r:id="rId5" imgW="2521080" imgH="443520" progId="Equation.Ribbit">
                  <p:embed/>
                </p:oleObj>
              </mc:Choice>
              <mc:Fallback>
                <p:oleObj name="Formula" r:id="rId5" imgW="2521080" imgH="443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663" y="2486829"/>
                        <a:ext cx="499427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0589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汇报提纲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3057727" y="1777410"/>
            <a:ext cx="29522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二、模型与算法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三、数值实验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四、结论与展望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5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2"/>
    </mc:Choice>
    <mc:Fallback xmlns="">
      <p:transition spd="slow" advTm="585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14338" y="697320"/>
            <a:ext cx="3798570" cy="822325"/>
            <a:chOff x="1296" y="1824"/>
            <a:chExt cx="1994" cy="432"/>
          </a:xfrm>
        </p:grpSpPr>
        <p:sp>
          <p:nvSpPr>
            <p:cNvPr id="5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1754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1383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     评价方法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0" name="TextBox 2"/>
          <p:cNvSpPr txBox="1">
            <a:spLocks noChangeArrowheads="1"/>
          </p:cNvSpPr>
          <p:nvPr/>
        </p:nvSpPr>
        <p:spPr bwMode="auto">
          <a:xfrm>
            <a:off x="530225" y="1246188"/>
            <a:ext cx="807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</a:rPr>
              <a:t>    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graphicFrame>
        <p:nvGraphicFramePr>
          <p:cNvPr id="31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176000"/>
              </p:ext>
            </p:extLst>
          </p:nvPr>
        </p:nvGraphicFramePr>
        <p:xfrm>
          <a:off x="4860024" y="855588"/>
          <a:ext cx="33845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Formula" r:id="rId5" imgW="1864360" imgH="382270" progId="Equation.Ribbit">
                  <p:embed/>
                </p:oleObj>
              </mc:Choice>
              <mc:Fallback>
                <p:oleObj name="Formula" r:id="rId5" imgW="1864360" imgH="38227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24" y="855588"/>
                        <a:ext cx="33845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18" y="1891380"/>
            <a:ext cx="1760538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44" y="1867929"/>
            <a:ext cx="1760538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24" y="3688792"/>
            <a:ext cx="1760537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44" y="3689179"/>
            <a:ext cx="1760538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右箭头 35"/>
          <p:cNvSpPr/>
          <p:nvPr/>
        </p:nvSpPr>
        <p:spPr>
          <a:xfrm>
            <a:off x="3014930" y="2520029"/>
            <a:ext cx="1368425" cy="503237"/>
          </a:xfrm>
          <a:prstGeom prst="rightArrow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TextBox 12"/>
          <p:cNvSpPr txBox="1">
            <a:spLocks noChangeArrowheads="1"/>
          </p:cNvSpPr>
          <p:nvPr/>
        </p:nvSpPr>
        <p:spPr bwMode="auto">
          <a:xfrm>
            <a:off x="3433476" y="2248117"/>
            <a:ext cx="274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s</a:t>
            </a:r>
            <a:endParaRPr lang="zh-CN" altLang="en-US" sz="1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3014929" y="4391168"/>
            <a:ext cx="1368425" cy="503238"/>
          </a:xfrm>
          <a:prstGeom prst="rightArrow">
            <a:avLst/>
          </a:prstGeom>
          <a:solidFill>
            <a:srgbClr val="2D2D8A">
              <a:lumMod val="20000"/>
              <a:lumOff val="80000"/>
            </a:srgbClr>
          </a:solidFill>
          <a:ln w="25400" cap="flat" cmpd="sng" algn="ctr">
            <a:solidFill>
              <a:srgbClr val="2D2D8A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3488004" y="4092718"/>
            <a:ext cx="27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800" i="1">
                <a:latin typeface="Times New Roman" pitchFamily="18" charset="0"/>
                <a:cs typeface="Times New Roman" pitchFamily="18" charset="0"/>
              </a:rPr>
              <a:t>s</a:t>
            </a:r>
            <a:endParaRPr lang="zh-CN" altLang="en-US" sz="1800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6" y="1867929"/>
            <a:ext cx="1760538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6" y="3689179"/>
            <a:ext cx="1760538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971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14338" y="697320"/>
            <a:ext cx="3798570" cy="822325"/>
            <a:chOff x="1296" y="1824"/>
            <a:chExt cx="1994" cy="432"/>
          </a:xfrm>
        </p:grpSpPr>
        <p:sp>
          <p:nvSpPr>
            <p:cNvPr id="5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1754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1383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     数  据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412293" y="1868131"/>
            <a:ext cx="1095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800" dirty="0" smtClean="0"/>
              <a:t>Toy Data</a:t>
            </a:r>
            <a:endParaRPr lang="zh-CN" altLang="en-US" sz="1800" dirty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" y="2353458"/>
            <a:ext cx="9121416" cy="130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00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14338" y="697320"/>
            <a:ext cx="3798570" cy="822325"/>
            <a:chOff x="1296" y="1824"/>
            <a:chExt cx="1994" cy="432"/>
          </a:xfrm>
        </p:grpSpPr>
        <p:sp>
          <p:nvSpPr>
            <p:cNvPr id="5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1754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1383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     数  据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237004" y="1519645"/>
            <a:ext cx="453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800" dirty="0"/>
              <a:t>LONI</a:t>
            </a:r>
            <a:r>
              <a:rPr lang="zh-CN" altLang="en-US" sz="1800" dirty="0"/>
              <a:t> </a:t>
            </a:r>
            <a:r>
              <a:rPr lang="en-US" altLang="zh-CN" sz="1800" dirty="0"/>
              <a:t>dataset</a:t>
            </a:r>
            <a:r>
              <a:rPr lang="zh-CN" altLang="en-US" sz="1800" dirty="0"/>
              <a:t>（</a:t>
            </a:r>
            <a:r>
              <a:rPr lang="en-US" altLang="zh-CN" sz="1800" dirty="0"/>
              <a:t>220x220x198, 56ROIs</a:t>
            </a:r>
            <a:r>
              <a:rPr lang="zh-CN" altLang="en-US" sz="1800" dirty="0"/>
              <a:t>）：</a:t>
            </a:r>
          </a:p>
        </p:txBody>
      </p:sp>
      <p:pic>
        <p:nvPicPr>
          <p:cNvPr id="10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1860233"/>
            <a:ext cx="6150480" cy="375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22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14338" y="697320"/>
            <a:ext cx="3798570" cy="822325"/>
            <a:chOff x="1296" y="1824"/>
            <a:chExt cx="1994" cy="432"/>
          </a:xfrm>
        </p:grpSpPr>
        <p:sp>
          <p:nvSpPr>
            <p:cNvPr id="5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1754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1383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     数  据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20" y="2013537"/>
            <a:ext cx="4341021" cy="286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634" y="4947397"/>
            <a:ext cx="8900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itchFamily="2" charset="-122"/>
                <a:ea typeface="华文楷体" pitchFamily="2" charset="-122"/>
                <a:cs typeface="楷体_GB2312"/>
              </a:rPr>
              <a:t>完成预处理和脑功能区标定的的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itchFamily="2" charset="-122"/>
                <a:ea typeface="华文楷体" pitchFamily="2" charset="-122"/>
                <a:cs typeface="楷体_GB2312"/>
              </a:rPr>
              <a:t>IXI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itchFamily="2" charset="-122"/>
                <a:ea typeface="华文楷体" pitchFamily="2" charset="-122"/>
                <a:cs typeface="楷体_GB2312"/>
              </a:rPr>
              <a:t>数据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楷体" pitchFamily="2" charset="-122"/>
              <a:ea typeface="华文楷体" pitchFamily="2" charset="-122"/>
              <a:cs typeface="楷体_GB231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itchFamily="2" charset="-122"/>
                <a:ea typeface="华文楷体" pitchFamily="2" charset="-122"/>
                <a:cs typeface="楷体_GB2312"/>
              </a:rPr>
              <a:t>（原始数据见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itchFamily="2" charset="-122"/>
                <a:ea typeface="华文楷体" pitchFamily="2" charset="-122"/>
                <a:cs typeface="楷体_GB2312"/>
              </a:rPr>
              <a:t>http://biomedic.doc.ic.ac.uk/brain-development/index.php?n=Main.Datasets.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itchFamily="2" charset="-122"/>
                <a:ea typeface="华文楷体" pitchFamily="2" charset="-122"/>
                <a:cs typeface="楷体_GB2312"/>
              </a:rPr>
              <a:t>）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楷体" pitchFamily="2" charset="-122"/>
              <a:ea typeface="华文楷体" pitchFamily="2" charset="-122"/>
              <a:cs typeface="宋体" pitchFamily="2" charset="-122"/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1237004" y="1519645"/>
            <a:ext cx="42755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800" dirty="0" smtClean="0"/>
              <a:t>IXI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dataset</a:t>
            </a:r>
            <a:r>
              <a:rPr lang="zh-CN" altLang="en-US" sz="1800" dirty="0"/>
              <a:t>（</a:t>
            </a:r>
            <a:r>
              <a:rPr lang="en-US" altLang="zh-CN" sz="1800" dirty="0" smtClean="0"/>
              <a:t>256x256x198, 83ROIs</a:t>
            </a:r>
            <a:r>
              <a:rPr lang="zh-CN" altLang="en-US" sz="1800" dirty="0"/>
              <a:t>）：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8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14338" y="697320"/>
            <a:ext cx="3798570" cy="822325"/>
            <a:chOff x="1296" y="1824"/>
            <a:chExt cx="1994" cy="432"/>
          </a:xfrm>
        </p:grpSpPr>
        <p:sp>
          <p:nvSpPr>
            <p:cNvPr id="5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1754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1383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     数  据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1478" y="1899"/>
              <a:ext cx="97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809764" y="1633398"/>
            <a:ext cx="5840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/>
              <a:t>婴儿数据集（</a:t>
            </a:r>
            <a:r>
              <a:rPr lang="en-US" altLang="zh-CN" sz="1800" dirty="0"/>
              <a:t>128x128x100, </a:t>
            </a:r>
            <a:r>
              <a:rPr lang="zh-CN" altLang="en-US" sz="1800" dirty="0"/>
              <a:t>三个脑区：</a:t>
            </a:r>
            <a:r>
              <a:rPr lang="en-US" altLang="zh-CN" sz="1800" dirty="0"/>
              <a:t>GM,WM,CSF</a:t>
            </a:r>
            <a:r>
              <a:rPr lang="zh-CN" altLang="en-US" sz="1800" dirty="0"/>
              <a:t>）</a:t>
            </a:r>
          </a:p>
        </p:txBody>
      </p:sp>
      <p:pic>
        <p:nvPicPr>
          <p:cNvPr id="10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05" y="2106966"/>
            <a:ext cx="4502721" cy="358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07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755682" y="1201362"/>
            <a:ext cx="7200900" cy="1424718"/>
            <a:chOff x="900113" y="1412776"/>
            <a:chExt cx="7200900" cy="1424719"/>
          </a:xfrm>
        </p:grpSpPr>
        <p:grpSp>
          <p:nvGrpSpPr>
            <p:cNvPr id="7" name="Group 3"/>
            <p:cNvGrpSpPr>
              <a:grpSpLocks/>
            </p:cNvGrpSpPr>
            <p:nvPr/>
          </p:nvGrpSpPr>
          <p:grpSpPr bwMode="auto">
            <a:xfrm>
              <a:off x="900113" y="1698526"/>
              <a:ext cx="1724025" cy="482600"/>
              <a:chOff x="816" y="2304"/>
              <a:chExt cx="1440" cy="448"/>
            </a:xfrm>
          </p:grpSpPr>
          <p:sp>
            <p:nvSpPr>
              <p:cNvPr id="11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5062 w 1120"/>
                  <a:gd name="T1" fmla="*/ 8 h 252"/>
                  <a:gd name="T2" fmla="*/ 5040 w 1120"/>
                  <a:gd name="T3" fmla="*/ 8 h 252"/>
                  <a:gd name="T4" fmla="*/ 4967 w 1120"/>
                  <a:gd name="T5" fmla="*/ 8 h 252"/>
                  <a:gd name="T6" fmla="*/ 4855 w 1120"/>
                  <a:gd name="T7" fmla="*/ 8 h 252"/>
                  <a:gd name="T8" fmla="*/ 4693 w 1120"/>
                  <a:gd name="T9" fmla="*/ 8 h 252"/>
                  <a:gd name="T10" fmla="*/ 4485 w 1120"/>
                  <a:gd name="T11" fmla="*/ 8 h 252"/>
                  <a:gd name="T12" fmla="*/ 4243 w 1120"/>
                  <a:gd name="T13" fmla="*/ 8 h 252"/>
                  <a:gd name="T14" fmla="*/ 3959 w 1120"/>
                  <a:gd name="T15" fmla="*/ 8 h 252"/>
                  <a:gd name="T16" fmla="*/ 3639 w 1120"/>
                  <a:gd name="T17" fmla="*/ 6 h 252"/>
                  <a:gd name="T18" fmla="*/ 3301 w 1120"/>
                  <a:gd name="T19" fmla="*/ 6 h 252"/>
                  <a:gd name="T20" fmla="*/ 2920 w 1120"/>
                  <a:gd name="T21" fmla="*/ 6 h 252"/>
                  <a:gd name="T22" fmla="*/ 2507 w 1120"/>
                  <a:gd name="T23" fmla="*/ 6 h 252"/>
                  <a:gd name="T24" fmla="*/ 2103 w 1120"/>
                  <a:gd name="T25" fmla="*/ 6 h 252"/>
                  <a:gd name="T26" fmla="*/ 1732 w 1120"/>
                  <a:gd name="T27" fmla="*/ 6 h 252"/>
                  <a:gd name="T28" fmla="*/ 1391 w 1120"/>
                  <a:gd name="T29" fmla="*/ 6 h 252"/>
                  <a:gd name="T30" fmla="*/ 1076 w 1120"/>
                  <a:gd name="T31" fmla="*/ 8 h 252"/>
                  <a:gd name="T32" fmla="*/ 807 w 1120"/>
                  <a:gd name="T33" fmla="*/ 8 h 252"/>
                  <a:gd name="T34" fmla="*/ 570 w 1120"/>
                  <a:gd name="T35" fmla="*/ 8 h 252"/>
                  <a:gd name="T36" fmla="*/ 367 w 1120"/>
                  <a:gd name="T37" fmla="*/ 8 h 252"/>
                  <a:gd name="T38" fmla="*/ 209 w 1120"/>
                  <a:gd name="T39" fmla="*/ 8 h 252"/>
                  <a:gd name="T40" fmla="*/ 88 w 1120"/>
                  <a:gd name="T41" fmla="*/ 8 h 252"/>
                  <a:gd name="T42" fmla="*/ 26 w 1120"/>
                  <a:gd name="T43" fmla="*/ 8 h 252"/>
                  <a:gd name="T44" fmla="*/ 0 w 1120"/>
                  <a:gd name="T45" fmla="*/ 8 h 252"/>
                  <a:gd name="T46" fmla="*/ 0 w 1120"/>
                  <a:gd name="T47" fmla="*/ 2 h 252"/>
                  <a:gd name="T48" fmla="*/ 2528 w 1120"/>
                  <a:gd name="T49" fmla="*/ 0 h 252"/>
                  <a:gd name="T50" fmla="*/ 5062 w 1120"/>
                  <a:gd name="T51" fmla="*/ 2 h 252"/>
                  <a:gd name="T52" fmla="*/ 5062 w 1120"/>
                  <a:gd name="T53" fmla="*/ 8 h 252"/>
                  <a:gd name="T54" fmla="*/ 5062 w 1120"/>
                  <a:gd name="T55" fmla="*/ 8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4EA7EA"/>
                  </a:gs>
                  <a:gs pos="50000">
                    <a:srgbClr val="4EA7EA">
                      <a:gamma/>
                      <a:tint val="57647"/>
                      <a:invGamma/>
                    </a:srgbClr>
                  </a:gs>
                  <a:gs pos="100000">
                    <a:srgbClr val="4EA7EA"/>
                  </a:gs>
                </a:gsLst>
                <a:lin ang="27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2013.01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endParaRPr>
              </a:p>
            </p:txBody>
          </p:sp>
        </p:grpSp>
        <p:cxnSp>
          <p:nvCxnSpPr>
            <p:cNvPr id="8" name="AutoShape 15"/>
            <p:cNvCxnSpPr>
              <a:cxnSpLocks noChangeShapeType="1"/>
            </p:cNvCxnSpPr>
            <p:nvPr/>
          </p:nvCxnSpPr>
          <p:spPr bwMode="gray">
            <a:xfrm>
              <a:off x="1752601" y="2117846"/>
              <a:ext cx="9525" cy="7196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Line 18"/>
            <p:cNvSpPr>
              <a:spLocks noChangeShapeType="1"/>
            </p:cNvSpPr>
            <p:nvPr/>
          </p:nvSpPr>
          <p:spPr bwMode="auto">
            <a:xfrm>
              <a:off x="1814513" y="2261446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838450" y="1412776"/>
              <a:ext cx="5262563" cy="92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欧盟启动人类大脑计划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Human Brain Project</a:t>
              </a:r>
              <a:r>
                <a:rPr kumimoji="0" lang="zh-CN" altLang="en-US" sz="3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）</a:t>
              </a:r>
              <a:endPara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755682" y="2122037"/>
            <a:ext cx="7128175" cy="1059314"/>
            <a:chOff x="900113" y="2333455"/>
            <a:chExt cx="7128175" cy="1059299"/>
          </a:xfrm>
        </p:grpSpPr>
        <p:grpSp>
          <p:nvGrpSpPr>
            <p:cNvPr id="14" name="Group 6"/>
            <p:cNvGrpSpPr>
              <a:grpSpLocks/>
            </p:cNvGrpSpPr>
            <p:nvPr/>
          </p:nvGrpSpPr>
          <p:grpSpPr bwMode="auto">
            <a:xfrm>
              <a:off x="900113" y="2477415"/>
              <a:ext cx="1724025" cy="846702"/>
              <a:chOff x="816" y="1966"/>
              <a:chExt cx="1440" cy="786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5062 w 1120"/>
                  <a:gd name="T1" fmla="*/ 8 h 252"/>
                  <a:gd name="T2" fmla="*/ 5040 w 1120"/>
                  <a:gd name="T3" fmla="*/ 8 h 252"/>
                  <a:gd name="T4" fmla="*/ 4967 w 1120"/>
                  <a:gd name="T5" fmla="*/ 8 h 252"/>
                  <a:gd name="T6" fmla="*/ 4855 w 1120"/>
                  <a:gd name="T7" fmla="*/ 8 h 252"/>
                  <a:gd name="T8" fmla="*/ 4693 w 1120"/>
                  <a:gd name="T9" fmla="*/ 8 h 252"/>
                  <a:gd name="T10" fmla="*/ 4485 w 1120"/>
                  <a:gd name="T11" fmla="*/ 8 h 252"/>
                  <a:gd name="T12" fmla="*/ 4243 w 1120"/>
                  <a:gd name="T13" fmla="*/ 8 h 252"/>
                  <a:gd name="T14" fmla="*/ 3959 w 1120"/>
                  <a:gd name="T15" fmla="*/ 8 h 252"/>
                  <a:gd name="T16" fmla="*/ 3639 w 1120"/>
                  <a:gd name="T17" fmla="*/ 6 h 252"/>
                  <a:gd name="T18" fmla="*/ 3301 w 1120"/>
                  <a:gd name="T19" fmla="*/ 6 h 252"/>
                  <a:gd name="T20" fmla="*/ 2920 w 1120"/>
                  <a:gd name="T21" fmla="*/ 6 h 252"/>
                  <a:gd name="T22" fmla="*/ 2507 w 1120"/>
                  <a:gd name="T23" fmla="*/ 6 h 252"/>
                  <a:gd name="T24" fmla="*/ 2103 w 1120"/>
                  <a:gd name="T25" fmla="*/ 6 h 252"/>
                  <a:gd name="T26" fmla="*/ 1732 w 1120"/>
                  <a:gd name="T27" fmla="*/ 6 h 252"/>
                  <a:gd name="T28" fmla="*/ 1391 w 1120"/>
                  <a:gd name="T29" fmla="*/ 6 h 252"/>
                  <a:gd name="T30" fmla="*/ 1076 w 1120"/>
                  <a:gd name="T31" fmla="*/ 8 h 252"/>
                  <a:gd name="T32" fmla="*/ 807 w 1120"/>
                  <a:gd name="T33" fmla="*/ 8 h 252"/>
                  <a:gd name="T34" fmla="*/ 570 w 1120"/>
                  <a:gd name="T35" fmla="*/ 8 h 252"/>
                  <a:gd name="T36" fmla="*/ 367 w 1120"/>
                  <a:gd name="T37" fmla="*/ 8 h 252"/>
                  <a:gd name="T38" fmla="*/ 209 w 1120"/>
                  <a:gd name="T39" fmla="*/ 8 h 252"/>
                  <a:gd name="T40" fmla="*/ 88 w 1120"/>
                  <a:gd name="T41" fmla="*/ 8 h 252"/>
                  <a:gd name="T42" fmla="*/ 26 w 1120"/>
                  <a:gd name="T43" fmla="*/ 8 h 252"/>
                  <a:gd name="T44" fmla="*/ 0 w 1120"/>
                  <a:gd name="T45" fmla="*/ 8 h 252"/>
                  <a:gd name="T46" fmla="*/ 0 w 1120"/>
                  <a:gd name="T47" fmla="*/ 2 h 252"/>
                  <a:gd name="T48" fmla="*/ 2528 w 1120"/>
                  <a:gd name="T49" fmla="*/ 0 h 252"/>
                  <a:gd name="T50" fmla="*/ 5062 w 1120"/>
                  <a:gd name="T51" fmla="*/ 2 h 252"/>
                  <a:gd name="T52" fmla="*/ 5062 w 1120"/>
                  <a:gd name="T53" fmla="*/ 8 h 252"/>
                  <a:gd name="T54" fmla="*/ 5062 w 1120"/>
                  <a:gd name="T55" fmla="*/ 8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gray">
              <a:xfrm>
                <a:off x="816" y="1966"/>
                <a:ext cx="1440" cy="393"/>
              </a:xfrm>
              <a:prstGeom prst="rect">
                <a:avLst/>
              </a:prstGeom>
              <a:gradFill rotWithShape="1">
                <a:gsLst>
                  <a:gs pos="0">
                    <a:srgbClr val="9999FF"/>
                  </a:gs>
                  <a:gs pos="50000">
                    <a:srgbClr val="9999FF">
                      <a:gamma/>
                      <a:tint val="57647"/>
                      <a:invGamma/>
                    </a:srgbClr>
                  </a:gs>
                  <a:gs pos="100000">
                    <a:srgbClr val="9999FF"/>
                  </a:gs>
                </a:gsLst>
                <a:lin ang="27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2013.04</a:t>
                </a:r>
              </a:p>
            </p:txBody>
          </p:sp>
        </p:grpSp>
        <p:cxnSp>
          <p:nvCxnSpPr>
            <p:cNvPr id="15" name="AutoShape 16"/>
            <p:cNvCxnSpPr>
              <a:cxnSpLocks noChangeShapeType="1"/>
              <a:stCxn id="19" idx="2"/>
              <a:endCxn id="27" idx="0"/>
            </p:cNvCxnSpPr>
            <p:nvPr/>
          </p:nvCxnSpPr>
          <p:spPr bwMode="gray">
            <a:xfrm>
              <a:off x="1762126" y="2900766"/>
              <a:ext cx="0" cy="4919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1814513" y="3125510"/>
              <a:ext cx="5943600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2767313" y="2333455"/>
              <a:ext cx="5260975" cy="83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美国启动大脑活动图谱计划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  <a:p>
              <a:pPr lvl="0" fontAlgn="auto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（</a:t>
              </a:r>
              <a:r>
                <a:rPr lang="en-US" altLang="zh-CN" sz="24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BRAIN Initiative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）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55682" y="2986109"/>
            <a:ext cx="6862762" cy="1363662"/>
            <a:chOff x="900113" y="3789263"/>
            <a:chExt cx="6862763" cy="1363812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2771775" y="3789263"/>
              <a:ext cx="4986338" cy="83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香山会议提议建立以“脑健康”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</a:rPr>
                <a:t>为主题的脑科学计划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</p:txBody>
        </p:sp>
        <p:grpSp>
          <p:nvGrpSpPr>
            <p:cNvPr id="22" name="组合 6"/>
            <p:cNvGrpSpPr>
              <a:grpSpLocks/>
            </p:cNvGrpSpPr>
            <p:nvPr/>
          </p:nvGrpSpPr>
          <p:grpSpPr bwMode="auto">
            <a:xfrm>
              <a:off x="900113" y="3984526"/>
              <a:ext cx="6862763" cy="1168549"/>
              <a:chOff x="900113" y="3984526"/>
              <a:chExt cx="6862763" cy="1168549"/>
            </a:xfrm>
          </p:grpSpPr>
          <p:grpSp>
            <p:nvGrpSpPr>
              <p:cNvPr id="23" name="Group 9"/>
              <p:cNvGrpSpPr>
                <a:grpSpLocks/>
              </p:cNvGrpSpPr>
              <p:nvPr/>
            </p:nvGrpSpPr>
            <p:grpSpPr bwMode="auto">
              <a:xfrm>
                <a:off x="900113" y="3984526"/>
                <a:ext cx="1724025" cy="482600"/>
                <a:chOff x="816" y="2304"/>
                <a:chExt cx="1440" cy="448"/>
              </a:xfrm>
            </p:grpSpPr>
            <p:sp>
              <p:nvSpPr>
                <p:cNvPr id="26" name="Freeform 10"/>
                <p:cNvSpPr>
                  <a:spLocks/>
                </p:cNvSpPr>
                <p:nvPr/>
              </p:nvSpPr>
              <p:spPr bwMode="gray">
                <a:xfrm>
                  <a:off x="901" y="2562"/>
                  <a:ext cx="1270" cy="190"/>
                </a:xfrm>
                <a:custGeom>
                  <a:avLst/>
                  <a:gdLst>
                    <a:gd name="T0" fmla="*/ 5062 w 1120"/>
                    <a:gd name="T1" fmla="*/ 8 h 252"/>
                    <a:gd name="T2" fmla="*/ 5040 w 1120"/>
                    <a:gd name="T3" fmla="*/ 8 h 252"/>
                    <a:gd name="T4" fmla="*/ 4967 w 1120"/>
                    <a:gd name="T5" fmla="*/ 8 h 252"/>
                    <a:gd name="T6" fmla="*/ 4855 w 1120"/>
                    <a:gd name="T7" fmla="*/ 8 h 252"/>
                    <a:gd name="T8" fmla="*/ 4693 w 1120"/>
                    <a:gd name="T9" fmla="*/ 8 h 252"/>
                    <a:gd name="T10" fmla="*/ 4485 w 1120"/>
                    <a:gd name="T11" fmla="*/ 8 h 252"/>
                    <a:gd name="T12" fmla="*/ 4243 w 1120"/>
                    <a:gd name="T13" fmla="*/ 8 h 252"/>
                    <a:gd name="T14" fmla="*/ 3959 w 1120"/>
                    <a:gd name="T15" fmla="*/ 8 h 252"/>
                    <a:gd name="T16" fmla="*/ 3639 w 1120"/>
                    <a:gd name="T17" fmla="*/ 6 h 252"/>
                    <a:gd name="T18" fmla="*/ 3301 w 1120"/>
                    <a:gd name="T19" fmla="*/ 6 h 252"/>
                    <a:gd name="T20" fmla="*/ 2920 w 1120"/>
                    <a:gd name="T21" fmla="*/ 6 h 252"/>
                    <a:gd name="T22" fmla="*/ 2507 w 1120"/>
                    <a:gd name="T23" fmla="*/ 6 h 252"/>
                    <a:gd name="T24" fmla="*/ 2103 w 1120"/>
                    <a:gd name="T25" fmla="*/ 6 h 252"/>
                    <a:gd name="T26" fmla="*/ 1732 w 1120"/>
                    <a:gd name="T27" fmla="*/ 6 h 252"/>
                    <a:gd name="T28" fmla="*/ 1391 w 1120"/>
                    <a:gd name="T29" fmla="*/ 6 h 252"/>
                    <a:gd name="T30" fmla="*/ 1076 w 1120"/>
                    <a:gd name="T31" fmla="*/ 8 h 252"/>
                    <a:gd name="T32" fmla="*/ 807 w 1120"/>
                    <a:gd name="T33" fmla="*/ 8 h 252"/>
                    <a:gd name="T34" fmla="*/ 570 w 1120"/>
                    <a:gd name="T35" fmla="*/ 8 h 252"/>
                    <a:gd name="T36" fmla="*/ 367 w 1120"/>
                    <a:gd name="T37" fmla="*/ 8 h 252"/>
                    <a:gd name="T38" fmla="*/ 209 w 1120"/>
                    <a:gd name="T39" fmla="*/ 8 h 252"/>
                    <a:gd name="T40" fmla="*/ 88 w 1120"/>
                    <a:gd name="T41" fmla="*/ 8 h 252"/>
                    <a:gd name="T42" fmla="*/ 26 w 1120"/>
                    <a:gd name="T43" fmla="*/ 8 h 252"/>
                    <a:gd name="T44" fmla="*/ 0 w 1120"/>
                    <a:gd name="T45" fmla="*/ 8 h 252"/>
                    <a:gd name="T46" fmla="*/ 0 w 1120"/>
                    <a:gd name="T47" fmla="*/ 2 h 252"/>
                    <a:gd name="T48" fmla="*/ 2528 w 1120"/>
                    <a:gd name="T49" fmla="*/ 0 h 252"/>
                    <a:gd name="T50" fmla="*/ 5062 w 1120"/>
                    <a:gd name="T51" fmla="*/ 2 h 252"/>
                    <a:gd name="T52" fmla="*/ 5062 w 1120"/>
                    <a:gd name="T53" fmla="*/ 8 h 252"/>
                    <a:gd name="T54" fmla="*/ 5062 w 1120"/>
                    <a:gd name="T55" fmla="*/ 8 h 25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120"/>
                    <a:gd name="T85" fmla="*/ 0 h 252"/>
                    <a:gd name="T86" fmla="*/ 1120 w 1120"/>
                    <a:gd name="T87" fmla="*/ 252 h 252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120" h="252">
                      <a:moveTo>
                        <a:pt x="1120" y="252"/>
                      </a:moveTo>
                      <a:lnTo>
                        <a:pt x="1116" y="250"/>
                      </a:lnTo>
                      <a:lnTo>
                        <a:pt x="1100" y="246"/>
                      </a:lnTo>
                      <a:lnTo>
                        <a:pt x="1074" y="240"/>
                      </a:lnTo>
                      <a:lnTo>
                        <a:pt x="1038" y="232"/>
                      </a:lnTo>
                      <a:lnTo>
                        <a:pt x="992" y="222"/>
                      </a:lnTo>
                      <a:lnTo>
                        <a:pt x="938" y="212"/>
                      </a:lnTo>
                      <a:lnTo>
                        <a:pt x="876" y="204"/>
                      </a:lnTo>
                      <a:lnTo>
                        <a:pt x="806" y="196"/>
                      </a:lnTo>
                      <a:lnTo>
                        <a:pt x="730" y="190"/>
                      </a:lnTo>
                      <a:lnTo>
                        <a:pt x="646" y="184"/>
                      </a:lnTo>
                      <a:lnTo>
                        <a:pt x="556" y="184"/>
                      </a:lnTo>
                      <a:lnTo>
                        <a:pt x="466" y="184"/>
                      </a:lnTo>
                      <a:lnTo>
                        <a:pt x="384" y="190"/>
                      </a:lnTo>
                      <a:lnTo>
                        <a:pt x="308" y="196"/>
                      </a:lnTo>
                      <a:lnTo>
                        <a:pt x="238" y="204"/>
                      </a:lnTo>
                      <a:lnTo>
                        <a:pt x="178" y="212"/>
                      </a:lnTo>
                      <a:lnTo>
                        <a:pt x="126" y="222"/>
                      </a:lnTo>
                      <a:lnTo>
                        <a:pt x="82" y="232"/>
                      </a:lnTo>
                      <a:lnTo>
                        <a:pt x="46" y="240"/>
                      </a:lnTo>
                      <a:lnTo>
                        <a:pt x="20" y="246"/>
                      </a:lnTo>
                      <a:lnTo>
                        <a:pt x="6" y="250"/>
                      </a:lnTo>
                      <a:lnTo>
                        <a:pt x="0" y="252"/>
                      </a:lnTo>
                      <a:lnTo>
                        <a:pt x="0" y="62"/>
                      </a:lnTo>
                      <a:lnTo>
                        <a:pt x="560" y="0"/>
                      </a:lnTo>
                      <a:lnTo>
                        <a:pt x="1120" y="62"/>
                      </a:lnTo>
                      <a:lnTo>
                        <a:pt x="1120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27" name="Rectangle 11"/>
                <p:cNvSpPr>
                  <a:spLocks noChangeArrowheads="1"/>
                </p:cNvSpPr>
                <p:nvPr/>
              </p:nvSpPr>
              <p:spPr bwMode="gray">
                <a:xfrm>
                  <a:off x="816" y="2304"/>
                  <a:ext cx="1440" cy="394"/>
                </a:xfrm>
                <a:prstGeom prst="rect">
                  <a:avLst/>
                </a:prstGeom>
                <a:solidFill>
                  <a:srgbClr val="FF99C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</a:rPr>
                    <a:t>2014.03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endParaRPr>
                </a:p>
              </p:txBody>
            </p:sp>
          </p:grp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1819275" y="4653430"/>
                <a:ext cx="5943601" cy="0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5" name="AutoShape 16"/>
              <p:cNvCxnSpPr>
                <a:cxnSpLocks noChangeShapeType="1"/>
              </p:cNvCxnSpPr>
              <p:nvPr/>
            </p:nvCxnSpPr>
            <p:spPr bwMode="gray">
              <a:xfrm>
                <a:off x="1752601" y="4437112"/>
                <a:ext cx="4762" cy="71596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760444" y="3964565"/>
            <a:ext cx="7196138" cy="1200329"/>
            <a:chOff x="904876" y="5077596"/>
            <a:chExt cx="7196138" cy="1199576"/>
          </a:xfrm>
        </p:grpSpPr>
        <p:grpSp>
          <p:nvGrpSpPr>
            <p:cNvPr id="29" name="Group 9"/>
            <p:cNvGrpSpPr>
              <a:grpSpLocks/>
            </p:cNvGrpSpPr>
            <p:nvPr/>
          </p:nvGrpSpPr>
          <p:grpSpPr bwMode="auto">
            <a:xfrm>
              <a:off x="904876" y="5128543"/>
              <a:ext cx="1724025" cy="482600"/>
              <a:chOff x="816" y="2304"/>
              <a:chExt cx="1440" cy="448"/>
            </a:xfrm>
          </p:grpSpPr>
          <p:sp>
            <p:nvSpPr>
              <p:cNvPr id="31" name="Freeform 10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5062 w 1120"/>
                  <a:gd name="T1" fmla="*/ 8 h 252"/>
                  <a:gd name="T2" fmla="*/ 5040 w 1120"/>
                  <a:gd name="T3" fmla="*/ 8 h 252"/>
                  <a:gd name="T4" fmla="*/ 4967 w 1120"/>
                  <a:gd name="T5" fmla="*/ 8 h 252"/>
                  <a:gd name="T6" fmla="*/ 4855 w 1120"/>
                  <a:gd name="T7" fmla="*/ 8 h 252"/>
                  <a:gd name="T8" fmla="*/ 4693 w 1120"/>
                  <a:gd name="T9" fmla="*/ 8 h 252"/>
                  <a:gd name="T10" fmla="*/ 4485 w 1120"/>
                  <a:gd name="T11" fmla="*/ 8 h 252"/>
                  <a:gd name="T12" fmla="*/ 4243 w 1120"/>
                  <a:gd name="T13" fmla="*/ 8 h 252"/>
                  <a:gd name="T14" fmla="*/ 3959 w 1120"/>
                  <a:gd name="T15" fmla="*/ 8 h 252"/>
                  <a:gd name="T16" fmla="*/ 3639 w 1120"/>
                  <a:gd name="T17" fmla="*/ 6 h 252"/>
                  <a:gd name="T18" fmla="*/ 3301 w 1120"/>
                  <a:gd name="T19" fmla="*/ 6 h 252"/>
                  <a:gd name="T20" fmla="*/ 2920 w 1120"/>
                  <a:gd name="T21" fmla="*/ 6 h 252"/>
                  <a:gd name="T22" fmla="*/ 2507 w 1120"/>
                  <a:gd name="T23" fmla="*/ 6 h 252"/>
                  <a:gd name="T24" fmla="*/ 2103 w 1120"/>
                  <a:gd name="T25" fmla="*/ 6 h 252"/>
                  <a:gd name="T26" fmla="*/ 1732 w 1120"/>
                  <a:gd name="T27" fmla="*/ 6 h 252"/>
                  <a:gd name="T28" fmla="*/ 1391 w 1120"/>
                  <a:gd name="T29" fmla="*/ 6 h 252"/>
                  <a:gd name="T30" fmla="*/ 1076 w 1120"/>
                  <a:gd name="T31" fmla="*/ 8 h 252"/>
                  <a:gd name="T32" fmla="*/ 807 w 1120"/>
                  <a:gd name="T33" fmla="*/ 8 h 252"/>
                  <a:gd name="T34" fmla="*/ 570 w 1120"/>
                  <a:gd name="T35" fmla="*/ 8 h 252"/>
                  <a:gd name="T36" fmla="*/ 367 w 1120"/>
                  <a:gd name="T37" fmla="*/ 8 h 252"/>
                  <a:gd name="T38" fmla="*/ 209 w 1120"/>
                  <a:gd name="T39" fmla="*/ 8 h 252"/>
                  <a:gd name="T40" fmla="*/ 88 w 1120"/>
                  <a:gd name="T41" fmla="*/ 8 h 252"/>
                  <a:gd name="T42" fmla="*/ 26 w 1120"/>
                  <a:gd name="T43" fmla="*/ 8 h 252"/>
                  <a:gd name="T44" fmla="*/ 0 w 1120"/>
                  <a:gd name="T45" fmla="*/ 8 h 252"/>
                  <a:gd name="T46" fmla="*/ 0 w 1120"/>
                  <a:gd name="T47" fmla="*/ 2 h 252"/>
                  <a:gd name="T48" fmla="*/ 2528 w 1120"/>
                  <a:gd name="T49" fmla="*/ 0 h 252"/>
                  <a:gd name="T50" fmla="*/ 5062 w 1120"/>
                  <a:gd name="T51" fmla="*/ 2 h 252"/>
                  <a:gd name="T52" fmla="*/ 5062 w 1120"/>
                  <a:gd name="T53" fmla="*/ 8 h 252"/>
                  <a:gd name="T54" fmla="*/ 5062 w 1120"/>
                  <a:gd name="T55" fmla="*/ 8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2" name="Rectangle 11"/>
              <p:cNvSpPr>
                <a:spLocks noChangeArrowheads="1"/>
              </p:cNvSpPr>
              <p:nvPr/>
            </p:nvSpPr>
            <p:spPr bwMode="gray">
              <a:xfrm>
                <a:off x="816" y="2304"/>
                <a:ext cx="1440" cy="393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2016.03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endParaRPr>
              </a:p>
            </p:txBody>
          </p:sp>
        </p:grp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2776537" y="5077596"/>
              <a:ext cx="5324477" cy="1199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“十三五”</a:t>
              </a:r>
              <a:r>
                <a:rPr lang="zh-CN" altLang="en-US" sz="24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规划将</a:t>
              </a:r>
              <a:r>
                <a:rPr lang="zh-CN" altLang="en-US" sz="24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“脑科学与类脑研究”列为“科技</a:t>
              </a:r>
              <a:r>
                <a:rPr lang="zh-CN" altLang="en-US" sz="24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创新</a:t>
              </a:r>
              <a:r>
                <a:rPr lang="en-US" altLang="zh-CN" sz="24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2030</a:t>
              </a:r>
              <a:r>
                <a:rPr lang="zh-CN" altLang="en-US" sz="24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重大</a:t>
              </a:r>
              <a:r>
                <a:rPr lang="zh-CN" altLang="en-US" sz="24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项目</a:t>
              </a:r>
              <a:r>
                <a:rPr lang="zh-CN" altLang="en-US" sz="24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”</a:t>
              </a:r>
              <a:endParaRPr lang="en-US" altLang="zh-CN" sz="2400" kern="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endParaRPr>
            </a:p>
            <a:p>
              <a:pPr lvl="0" fontAlgn="auto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dirty="0" smtClean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提出</a:t>
              </a:r>
              <a:r>
                <a:rPr lang="zh-CN" altLang="en-US" sz="24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了</a:t>
              </a:r>
              <a:r>
                <a:rPr lang="zh-CN" altLang="en-US" sz="2400" kern="0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“一体两翼”</a:t>
              </a:r>
              <a:r>
                <a:rPr lang="zh-CN" altLang="en-US" sz="2400" kern="0" dirty="0">
                  <a:solidFill>
                    <a:srgbClr val="000000"/>
                  </a:solidFill>
                  <a:latin typeface="华文楷体" pitchFamily="2" charset="-122"/>
                  <a:ea typeface="华文楷体" pitchFamily="2" charset="-122"/>
                </a:rPr>
                <a:t>构想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20824" y="3827841"/>
            <a:ext cx="4978152" cy="1318448"/>
            <a:chOff x="4065255" y="4131268"/>
            <a:chExt cx="4978152" cy="1318448"/>
          </a:xfrm>
        </p:grpSpPr>
        <p:sp>
          <p:nvSpPr>
            <p:cNvPr id="34" name="矩形 33"/>
            <p:cNvSpPr/>
            <p:nvPr/>
          </p:nvSpPr>
          <p:spPr>
            <a:xfrm>
              <a:off x="4939066" y="4131268"/>
              <a:ext cx="4104341" cy="92333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 smtClean="0">
                  <a:solidFill>
                    <a:srgbClr val="00589A"/>
                  </a:solidFill>
                </a:rPr>
                <a:t>以</a:t>
              </a:r>
              <a:r>
                <a:rPr lang="zh-CN" altLang="en-US" b="1" dirty="0">
                  <a:solidFill>
                    <a:srgbClr val="00589A"/>
                  </a:solidFill>
                </a:rPr>
                <a:t>研究脑认知的神经原理为“主体”，</a:t>
              </a:r>
              <a:r>
                <a:rPr lang="zh-CN" altLang="en-US" b="1" dirty="0">
                  <a:solidFill>
                    <a:srgbClr val="FF0000"/>
                  </a:solidFill>
                </a:rPr>
                <a:t>研发脑重大疾病诊治新手段</a:t>
              </a:r>
              <a:r>
                <a:rPr lang="zh-CN" altLang="en-US" b="1" dirty="0">
                  <a:solidFill>
                    <a:srgbClr val="00589A"/>
                  </a:solidFill>
                </a:rPr>
                <a:t>和脑机智能新技术为“两翼”。</a:t>
              </a: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>
              <a:off x="4065255" y="5449716"/>
              <a:ext cx="144282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直接连接符 35"/>
            <p:cNvCxnSpPr/>
            <p:nvPr/>
          </p:nvCxnSpPr>
          <p:spPr bwMode="auto">
            <a:xfrm flipV="1">
              <a:off x="5360548" y="5029905"/>
              <a:ext cx="295060" cy="39511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91369" y="1605474"/>
            <a:ext cx="7561262" cy="2833688"/>
            <a:chOff x="1185530" y="2306737"/>
            <a:chExt cx="7561462" cy="2833712"/>
          </a:xfrm>
        </p:grpSpPr>
        <p:sp>
          <p:nvSpPr>
            <p:cNvPr id="38" name="云形 37"/>
            <p:cNvSpPr/>
            <p:nvPr/>
          </p:nvSpPr>
          <p:spPr>
            <a:xfrm>
              <a:off x="1185530" y="2306737"/>
              <a:ext cx="7561462" cy="2833712"/>
            </a:xfrm>
            <a:prstGeom prst="clou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spcBef>
                  <a:spcPct val="30000"/>
                </a:spcBef>
                <a:defRPr/>
              </a:pPr>
              <a:endPara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" name="TextBox 2"/>
            <p:cNvSpPr txBox="1">
              <a:spLocks noChangeArrowheads="1"/>
            </p:cNvSpPr>
            <p:nvPr/>
          </p:nvSpPr>
          <p:spPr bwMode="auto">
            <a:xfrm>
              <a:off x="2110547" y="2764185"/>
              <a:ext cx="6176943" cy="1800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spcBef>
                  <a:spcPct val="3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… It should be pointed out that imaging techniques offer amounts of intuitional and believable information in researches of brain.  …  </a:t>
              </a:r>
            </a:p>
            <a:p>
              <a:pPr eaLnBrk="0" hangingPunct="0">
                <a:spcBef>
                  <a:spcPct val="30000"/>
                </a:spcBef>
              </a:pPr>
              <a:r>
                <a:rPr lang="en-US" altLang="zh-CN" sz="3000" b="1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——</a:t>
              </a:r>
              <a:r>
                <a:rPr lang="en-US" altLang="zh-CN" sz="2400" b="1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Nature Reviews Neuroscience (2009)</a:t>
              </a:r>
              <a:endParaRPr lang="zh-CN" altLang="en-US" sz="18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09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12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392113" y="1908411"/>
            <a:ext cx="210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/>
              <a:t>LONI</a:t>
            </a:r>
            <a:r>
              <a:rPr lang="zh-CN" altLang="en-US" sz="1800"/>
              <a:t>数据集结果：</a:t>
            </a:r>
          </a:p>
        </p:txBody>
      </p:sp>
      <p:pic>
        <p:nvPicPr>
          <p:cNvPr id="10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638329"/>
            <a:ext cx="8516937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9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12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507277" y="1838694"/>
            <a:ext cx="2800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 dirty="0"/>
              <a:t>LONI</a:t>
            </a:r>
            <a:r>
              <a:rPr lang="zh-CN" altLang="en-US" sz="1800" dirty="0"/>
              <a:t>数据集分脑区结果：</a:t>
            </a:r>
          </a:p>
        </p:txBody>
      </p:sp>
      <p:pic>
        <p:nvPicPr>
          <p:cNvPr id="17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"/>
          <a:stretch>
            <a:fillRect/>
          </a:stretch>
        </p:blipFill>
        <p:spPr bwMode="auto">
          <a:xfrm>
            <a:off x="170506" y="2508684"/>
            <a:ext cx="4401494" cy="272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" r="4623"/>
          <a:stretch>
            <a:fillRect/>
          </a:stretch>
        </p:blipFill>
        <p:spPr bwMode="auto">
          <a:xfrm>
            <a:off x="4690306" y="2534751"/>
            <a:ext cx="4199006" cy="272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46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414338" y="811073"/>
            <a:ext cx="5021580" cy="822325"/>
            <a:chOff x="1296" y="1824"/>
            <a:chExt cx="2636" cy="432"/>
          </a:xfrm>
        </p:grpSpPr>
        <p:sp>
          <p:nvSpPr>
            <p:cNvPr id="12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 smtClean="0">
                  <a:solidFill>
                    <a:srgbClr val="FFFFFF"/>
                  </a:solidFill>
                </a:rPr>
                <a:t> 两</a:t>
              </a:r>
              <a:r>
                <a:rPr lang="zh-CN" altLang="en-US" sz="2800" b="1" kern="0" dirty="0">
                  <a:solidFill>
                    <a:srgbClr val="FFFFFF"/>
                  </a:solidFill>
                </a:rPr>
                <a:t>幅影像间的配准问题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pic>
        <p:nvPicPr>
          <p:cNvPr id="26" name="Picture 7" descr="C:\Users\x220t\Desktop\IEEEtran\fig6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4" y="2074068"/>
            <a:ext cx="2828925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 descr="C:\Users\x220t\Desktop\IEEEtran\fig6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2" y="2079439"/>
            <a:ext cx="2828925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9" descr="C:\Users\x220t\Desktop\IEEEtran\fig6_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90" y="2076650"/>
            <a:ext cx="282892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663822" y="4537868"/>
            <a:ext cx="1860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/>
              <a:t>(a) Diff. Demons</a:t>
            </a:r>
            <a:endParaRPr lang="zh-CN" altLang="en-US" sz="1800"/>
          </a:p>
        </p:txBody>
      </p: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3355967" y="4503780"/>
            <a:ext cx="242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/>
              <a:t>(b) Sym. Log Demons</a:t>
            </a:r>
            <a:endParaRPr lang="zh-CN" altLang="en-US" sz="1800"/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6690340" y="4503781"/>
            <a:ext cx="1673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800" dirty="0"/>
              <a:t>(c) </a:t>
            </a:r>
            <a:r>
              <a:rPr lang="zh-CN" altLang="en-US" sz="1800" dirty="0"/>
              <a:t>我们的算法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49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44" y="2206528"/>
            <a:ext cx="251777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8" y="764843"/>
            <a:ext cx="2514600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70" y="764843"/>
            <a:ext cx="2514600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8" y="3217530"/>
            <a:ext cx="25146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70" y="3217530"/>
            <a:ext cx="25146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9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0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03350" y="2065434"/>
            <a:ext cx="8737300" cy="316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2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0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组的标准化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问题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58282" y="2156585"/>
            <a:ext cx="8608372" cy="312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1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82"/>
          <a:stretch>
            <a:fillRect/>
          </a:stretch>
        </p:blipFill>
        <p:spPr bwMode="auto">
          <a:xfrm>
            <a:off x="458788" y="697320"/>
            <a:ext cx="86106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"/>
          <a:stretch>
            <a:fillRect/>
          </a:stretch>
        </p:blipFill>
        <p:spPr bwMode="auto">
          <a:xfrm>
            <a:off x="1763713" y="2645182"/>
            <a:ext cx="6000750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645182"/>
            <a:ext cx="67818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087970"/>
            <a:ext cx="5327650" cy="3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C:\Users\user\Desktop\Graph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947927"/>
            <a:ext cx="79533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2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414338" y="811072"/>
            <a:ext cx="5021580" cy="822325"/>
            <a:chOff x="1296" y="1824"/>
            <a:chExt cx="2636" cy="432"/>
          </a:xfrm>
        </p:grpSpPr>
        <p:sp>
          <p:nvSpPr>
            <p:cNvPr id="12" name="AutoShape 18"/>
            <p:cNvSpPr>
              <a:spLocks noChangeArrowheads="1"/>
            </p:cNvSpPr>
            <p:nvPr/>
          </p:nvSpPr>
          <p:spPr bwMode="gray">
            <a:xfrm>
              <a:off x="1536" y="1899"/>
              <a:ext cx="2245" cy="288"/>
            </a:xfrm>
            <a:prstGeom prst="roundRect">
              <a:avLst>
                <a:gd name="adj" fmla="val 16667"/>
              </a:avLst>
            </a:prstGeom>
            <a:solidFill>
              <a:srgbClr val="855ADA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5ADA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gray">
            <a:xfrm>
              <a:off x="1680" y="1906"/>
              <a:ext cx="2252" cy="2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</a:rPr>
                <a:t> 影像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组的路径回归问题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gray">
            <a:xfrm>
              <a:off x="1425" y="1899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28" y="2989995"/>
            <a:ext cx="5221760" cy="129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28" y="4283137"/>
            <a:ext cx="5219723" cy="128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28" y="1684131"/>
            <a:ext cx="5221760" cy="128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60083" y="34511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t</a:t>
            </a:r>
            <a:r>
              <a:rPr lang="en-US" altLang="zh-CN" dirty="0" smtClean="0"/>
              <a:t>=0, 0.25, 0.5, 1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 bwMode="auto">
          <a:xfrm>
            <a:off x="4082948" y="1619267"/>
            <a:ext cx="1333442" cy="40020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12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09" y="1201362"/>
            <a:ext cx="5501205" cy="277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382710"/>
            <a:ext cx="83629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2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09" y="1201362"/>
            <a:ext cx="5501205" cy="277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225614"/>
            <a:ext cx="8343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726339"/>
            <a:ext cx="8343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2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0" name="Group 111"/>
          <p:cNvGrpSpPr>
            <a:grpSpLocks noChangeAspect="1"/>
          </p:cNvGrpSpPr>
          <p:nvPr/>
        </p:nvGrpSpPr>
        <p:grpSpPr>
          <a:xfrm>
            <a:off x="229109" y="1620588"/>
            <a:ext cx="8685781" cy="2423162"/>
            <a:chOff x="957435" y="1803031"/>
            <a:chExt cx="9843247" cy="2850779"/>
          </a:xfrm>
        </p:grpSpPr>
        <p:sp>
          <p:nvSpPr>
            <p:cNvPr id="21" name="Rounded Rectangle 104"/>
            <p:cNvSpPr/>
            <p:nvPr/>
          </p:nvSpPr>
          <p:spPr>
            <a:xfrm>
              <a:off x="957435" y="1803031"/>
              <a:ext cx="9843247" cy="2850779"/>
            </a:xfrm>
            <a:prstGeom prst="roundRect">
              <a:avLst>
                <a:gd name="adj" fmla="val 6623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" name="Group 6162"/>
            <p:cNvGrpSpPr>
              <a:grpSpLocks/>
            </p:cNvGrpSpPr>
            <p:nvPr/>
          </p:nvGrpSpPr>
          <p:grpSpPr bwMode="auto">
            <a:xfrm>
              <a:off x="1242455" y="2010218"/>
              <a:ext cx="1802560" cy="1820302"/>
              <a:chOff x="190655" y="1454569"/>
              <a:chExt cx="1712244" cy="1572382"/>
            </a:xfrm>
          </p:grpSpPr>
          <p:grpSp>
            <p:nvGrpSpPr>
              <p:cNvPr id="107" name="Group 6147"/>
              <p:cNvGrpSpPr>
                <a:grpSpLocks/>
              </p:cNvGrpSpPr>
              <p:nvPr/>
            </p:nvGrpSpPr>
            <p:grpSpPr bwMode="auto">
              <a:xfrm>
                <a:off x="190655" y="2132856"/>
                <a:ext cx="1712244" cy="894095"/>
                <a:chOff x="403120" y="1988840"/>
                <a:chExt cx="1712244" cy="894095"/>
              </a:xfrm>
            </p:grpSpPr>
            <p:grpSp>
              <p:nvGrpSpPr>
                <p:cNvPr id="109" name="Group 6144"/>
                <p:cNvGrpSpPr>
                  <a:grpSpLocks/>
                </p:cNvGrpSpPr>
                <p:nvPr/>
              </p:nvGrpSpPr>
              <p:grpSpPr bwMode="auto">
                <a:xfrm>
                  <a:off x="1619672" y="2105291"/>
                  <a:ext cx="495692" cy="661192"/>
                  <a:chOff x="705691" y="3613181"/>
                  <a:chExt cx="495692" cy="661192"/>
                </a:xfrm>
              </p:grpSpPr>
              <p:grpSp>
                <p:nvGrpSpPr>
                  <p:cNvPr id="116" name="Group 6143"/>
                  <p:cNvGrpSpPr>
                    <a:grpSpLocks/>
                  </p:cNvGrpSpPr>
                  <p:nvPr/>
                </p:nvGrpSpPr>
                <p:grpSpPr bwMode="auto">
                  <a:xfrm>
                    <a:off x="705691" y="3613181"/>
                    <a:ext cx="495692" cy="661192"/>
                    <a:chOff x="705691" y="3613181"/>
                    <a:chExt cx="495692" cy="661192"/>
                  </a:xfrm>
                </p:grpSpPr>
                <p:pic>
                  <p:nvPicPr>
                    <p:cNvPr id="118" name="Picture 2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206" t="6982" r="36047" b="5148"/>
                    <a:stretch>
                      <a:fillRect/>
                    </a:stretch>
                  </p:blipFill>
                  <p:spPr bwMode="auto">
                    <a:xfrm>
                      <a:off x="705691" y="3613181"/>
                      <a:ext cx="247846" cy="6611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9" name="Picture 2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206" t="6982" r="36047" b="5148"/>
                    <a:stretch>
                      <a:fillRect/>
                    </a:stretch>
                  </p:blipFill>
                  <p:spPr bwMode="auto">
                    <a:xfrm>
                      <a:off x="953537" y="3613181"/>
                      <a:ext cx="247846" cy="6611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806925" y="3836286"/>
                    <a:ext cx="292297" cy="186101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</a:rPr>
                      <a:t>CSF</a:t>
                    </a:r>
                    <a:endParaRPr kumimoji="1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110" name="Group 30"/>
                <p:cNvGrpSpPr>
                  <a:grpSpLocks/>
                </p:cNvGrpSpPr>
                <p:nvPr/>
              </p:nvGrpSpPr>
              <p:grpSpPr bwMode="auto">
                <a:xfrm>
                  <a:off x="1003813" y="1988840"/>
                  <a:ext cx="692948" cy="894095"/>
                  <a:chOff x="607062" y="2910938"/>
                  <a:chExt cx="692948" cy="894095"/>
                </a:xfrm>
              </p:grpSpPr>
              <p:pic>
                <p:nvPicPr>
                  <p:cNvPr id="114" name="Picture 2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323" r="12376"/>
                  <a:stretch>
                    <a:fillRect/>
                  </a:stretch>
                </p:blipFill>
                <p:spPr bwMode="auto">
                  <a:xfrm rot="10800000" flipV="1">
                    <a:off x="607062" y="2910938"/>
                    <a:ext cx="692948" cy="8940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805071" y="3250494"/>
                    <a:ext cx="292056" cy="18610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</a:rPr>
                      <a:t>PET</a:t>
                    </a:r>
                    <a:endParaRPr kumimoji="1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111" name="Group 29"/>
                <p:cNvGrpSpPr>
                  <a:grpSpLocks/>
                </p:cNvGrpSpPr>
                <p:nvPr/>
              </p:nvGrpSpPr>
              <p:grpSpPr bwMode="auto">
                <a:xfrm>
                  <a:off x="403120" y="2008247"/>
                  <a:ext cx="677781" cy="855280"/>
                  <a:chOff x="614646" y="2247509"/>
                  <a:chExt cx="677781" cy="855280"/>
                </a:xfrm>
              </p:grpSpPr>
              <p:pic>
                <p:nvPicPr>
                  <p:cNvPr id="112" name="Picture 21" descr="1.png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09" t="56725" r="60153" b="6255"/>
                  <a:stretch>
                    <a:fillRect/>
                  </a:stretch>
                </p:blipFill>
                <p:spPr bwMode="auto">
                  <a:xfrm rot="10800000">
                    <a:off x="614646" y="2247509"/>
                    <a:ext cx="677781" cy="8552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798463" y="2567658"/>
                    <a:ext cx="310345" cy="18610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/>
                        <a:cs typeface="Times New Roman"/>
                      </a:rPr>
                      <a:t>MRI</a:t>
                    </a:r>
                    <a:endParaRPr kumimoji="1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108" name="TextBox 1"/>
              <p:cNvSpPr txBox="1">
                <a:spLocks noChangeArrowheads="1"/>
              </p:cNvSpPr>
              <p:nvPr/>
            </p:nvSpPr>
            <p:spPr bwMode="auto">
              <a:xfrm>
                <a:off x="378879" y="1454569"/>
                <a:ext cx="1192735" cy="375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venir Book"/>
                  </a:rPr>
                  <a:t>数据获取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venir Book"/>
                </a:endParaRPr>
              </a:p>
            </p:txBody>
          </p:sp>
        </p:grpSp>
        <p:sp>
          <p:nvSpPr>
            <p:cNvPr id="23" name="TextBox 43"/>
            <p:cNvSpPr txBox="1">
              <a:spLocks noChangeArrowheads="1"/>
            </p:cNvSpPr>
            <p:nvPr/>
          </p:nvSpPr>
          <p:spPr bwMode="auto">
            <a:xfrm>
              <a:off x="6336225" y="2010213"/>
              <a:ext cx="1778832" cy="434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venir Book"/>
                </a:rPr>
                <a:t>影像特征表达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  <a:cs typeface="Avenir Book"/>
              </a:endParaRPr>
            </a:p>
          </p:txBody>
        </p:sp>
        <p:grpSp>
          <p:nvGrpSpPr>
            <p:cNvPr id="24" name="Group 6151"/>
            <p:cNvGrpSpPr>
              <a:grpSpLocks/>
            </p:cNvGrpSpPr>
            <p:nvPr/>
          </p:nvGrpSpPr>
          <p:grpSpPr bwMode="auto">
            <a:xfrm>
              <a:off x="7220465" y="2841445"/>
              <a:ext cx="1653954" cy="1071967"/>
              <a:chOff x="6084168" y="2392592"/>
              <a:chExt cx="1728192" cy="1018568"/>
            </a:xfrm>
          </p:grpSpPr>
          <p:graphicFrame>
            <p:nvGraphicFramePr>
              <p:cNvPr id="38" name="Object 115"/>
              <p:cNvGraphicFramePr>
                <a:graphicFrameLocks noChangeAspect="1"/>
              </p:cNvGraphicFramePr>
              <p:nvPr/>
            </p:nvGraphicFramePr>
            <p:xfrm>
              <a:off x="7185299" y="2662156"/>
              <a:ext cx="89543" cy="119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34" name="Equation" r:id="rId8" imgW="127000" imgH="127000" progId="Equation.3">
                      <p:embed/>
                    </p:oleObj>
                  </mc:Choice>
                  <mc:Fallback>
                    <p:oleObj name="Equation" r:id="rId8" imgW="127000" imgH="1270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85299" y="2662156"/>
                            <a:ext cx="89543" cy="119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" name="Object 116"/>
              <p:cNvGraphicFramePr>
                <a:graphicFrameLocks noChangeAspect="1"/>
              </p:cNvGraphicFramePr>
              <p:nvPr/>
            </p:nvGraphicFramePr>
            <p:xfrm>
              <a:off x="6334932" y="2674254"/>
              <a:ext cx="89543" cy="94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35" name="Equation" r:id="rId10" imgW="127000" imgH="101600" progId="Equation.3">
                      <p:embed/>
                    </p:oleObj>
                  </mc:Choice>
                  <mc:Fallback>
                    <p:oleObj name="Equation" r:id="rId10" imgW="127000" imgH="101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34932" y="2674254"/>
                            <a:ext cx="89543" cy="949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117"/>
              <p:cNvGraphicFramePr>
                <a:graphicFrameLocks noChangeAspect="1"/>
              </p:cNvGraphicFramePr>
              <p:nvPr/>
            </p:nvGraphicFramePr>
            <p:xfrm>
              <a:off x="7551810" y="2620488"/>
              <a:ext cx="260550" cy="2025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36" name="Equation" r:id="rId12" imgW="368300" imgH="215900" progId="Equation.3">
                      <p:embed/>
                    </p:oleObj>
                  </mc:Choice>
                  <mc:Fallback>
                    <p:oleObj name="Equation" r:id="rId12" imgW="368300" imgH="215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51810" y="2620488"/>
                            <a:ext cx="260550" cy="2025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118"/>
              <p:cNvGraphicFramePr>
                <a:graphicFrameLocks noChangeAspect="1"/>
              </p:cNvGraphicFramePr>
              <p:nvPr/>
            </p:nvGraphicFramePr>
            <p:xfrm>
              <a:off x="7471787" y="2667981"/>
              <a:ext cx="80791" cy="107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37" name="Equation" r:id="rId14" imgW="114300" imgH="114300" progId="Equation.3">
                      <p:embed/>
                    </p:oleObj>
                  </mc:Choice>
                  <mc:Fallback>
                    <p:oleObj name="Equation" r:id="rId14" imgW="114300" imgH="114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71787" y="2667981"/>
                            <a:ext cx="80791" cy="1075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2" name="Group 119"/>
              <p:cNvGrpSpPr>
                <a:grpSpLocks/>
              </p:cNvGrpSpPr>
              <p:nvPr/>
            </p:nvGrpSpPr>
            <p:grpSpPr bwMode="auto">
              <a:xfrm>
                <a:off x="6423709" y="2392592"/>
                <a:ext cx="762356" cy="658311"/>
                <a:chOff x="1751479" y="1636309"/>
                <a:chExt cx="1797596" cy="1166237"/>
              </a:xfrm>
            </p:grpSpPr>
            <p:pic>
              <p:nvPicPr>
                <p:cNvPr id="105" name="Picture 182"/>
                <p:cNvPicPr>
                  <a:picLocks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60" t="7613" r="9380" b="11250"/>
                <a:stretch>
                  <a:fillRect/>
                </a:stretch>
              </p:blipFill>
              <p:spPr bwMode="auto">
                <a:xfrm>
                  <a:off x="1751479" y="1636309"/>
                  <a:ext cx="1797596" cy="11662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aphicFrame>
              <p:nvGraphicFramePr>
                <p:cNvPr id="106" name="Object 183"/>
                <p:cNvGraphicFramePr>
                  <a:graphicFrameLocks noChangeAspect="1"/>
                </p:cNvGraphicFramePr>
                <p:nvPr/>
              </p:nvGraphicFramePr>
              <p:xfrm>
                <a:off x="2534390" y="2104333"/>
                <a:ext cx="231775" cy="2301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438" name="Equation" r:id="rId17" imgW="139700" imgH="139700" progId="Equation.3">
                        <p:embed/>
                      </p:oleObj>
                    </mc:Choice>
                    <mc:Fallback>
                      <p:oleObj name="Equation" r:id="rId17" imgW="139700" imgH="1397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34390" y="2104333"/>
                              <a:ext cx="231775" cy="230188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3" name="Group 120"/>
              <p:cNvGrpSpPr>
                <a:grpSpLocks/>
              </p:cNvGrpSpPr>
              <p:nvPr/>
            </p:nvGrpSpPr>
            <p:grpSpPr bwMode="auto">
              <a:xfrm>
                <a:off x="7274076" y="2395106"/>
                <a:ext cx="198477" cy="1016054"/>
                <a:chOff x="3977026" y="1640763"/>
                <a:chExt cx="467999" cy="1800000"/>
              </a:xfrm>
            </p:grpSpPr>
            <p:pic>
              <p:nvPicPr>
                <p:cNvPr id="103" name="Picture 180"/>
                <p:cNvPicPr>
                  <a:picLocks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06" t="7495" r="9503" b="10942"/>
                <a:stretch>
                  <a:fillRect/>
                </a:stretch>
              </p:blipFill>
              <p:spPr bwMode="auto">
                <a:xfrm>
                  <a:off x="3977026" y="1640763"/>
                  <a:ext cx="467999" cy="180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aphicFrame>
              <p:nvGraphicFramePr>
                <p:cNvPr id="104" name="Object 181"/>
                <p:cNvGraphicFramePr>
                  <a:graphicFrameLocks noChangeAspect="1"/>
                </p:cNvGraphicFramePr>
                <p:nvPr/>
              </p:nvGraphicFramePr>
              <p:xfrm>
                <a:off x="4063388" y="2094015"/>
                <a:ext cx="295275" cy="250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439" name="Equation" r:id="rId20" imgW="177800" imgH="152400" progId="Equation.3">
                        <p:embed/>
                      </p:oleObj>
                    </mc:Choice>
                    <mc:Fallback>
                      <p:oleObj name="Equation" r:id="rId20" imgW="177800" imgH="1524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63388" y="2094015"/>
                              <a:ext cx="295275" cy="250825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4" name="Group 121"/>
              <p:cNvGrpSpPr>
                <a:grpSpLocks/>
              </p:cNvGrpSpPr>
              <p:nvPr/>
            </p:nvGrpSpPr>
            <p:grpSpPr bwMode="auto">
              <a:xfrm>
                <a:off x="6084168" y="2400341"/>
                <a:ext cx="251530" cy="642814"/>
                <a:chOff x="730433" y="1650036"/>
                <a:chExt cx="593094" cy="1138783"/>
              </a:xfrm>
            </p:grpSpPr>
            <p:grpSp>
              <p:nvGrpSpPr>
                <p:cNvPr id="45" name="Group 122"/>
                <p:cNvGrpSpPr>
                  <a:grpSpLocks/>
                </p:cNvGrpSpPr>
                <p:nvPr/>
              </p:nvGrpSpPr>
              <p:grpSpPr bwMode="auto">
                <a:xfrm>
                  <a:off x="730433" y="1650036"/>
                  <a:ext cx="593094" cy="1138783"/>
                  <a:chOff x="730433" y="1817993"/>
                  <a:chExt cx="593094" cy="1138783"/>
                </a:xfrm>
              </p:grpSpPr>
              <p:graphicFrame>
                <p:nvGraphicFramePr>
                  <p:cNvPr id="47" name="Object 124"/>
                  <p:cNvGraphicFramePr>
                    <a:graphicFrameLocks noChangeAspect="1"/>
                  </p:cNvGraphicFramePr>
                  <p:nvPr/>
                </p:nvGraphicFramePr>
                <p:xfrm>
                  <a:off x="978276" y="2371723"/>
                  <a:ext cx="114012" cy="28719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6440" name="Equation" r:id="rId22" imgW="76200" imgH="190500" progId="Equation.3">
                          <p:embed/>
                        </p:oleObj>
                      </mc:Choice>
                      <mc:Fallback>
                        <p:oleObj name="Equation" r:id="rId22" imgW="76200" imgH="1905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978276" y="2371723"/>
                                <a:ext cx="114012" cy="2871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48" name="Rectangle 32"/>
                  <p:cNvSpPr/>
                  <p:nvPr/>
                </p:nvSpPr>
                <p:spPr>
                  <a:xfrm>
                    <a:off x="831895" y="1810258"/>
                    <a:ext cx="90602" cy="98955"/>
                  </a:xfrm>
                  <a:prstGeom prst="rect">
                    <a:avLst/>
                  </a:prstGeom>
                  <a:solidFill>
                    <a:srgbClr val="0000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Rectangle 33"/>
                  <p:cNvSpPr/>
                  <p:nvPr/>
                </p:nvSpPr>
                <p:spPr>
                  <a:xfrm>
                    <a:off x="930734" y="1810258"/>
                    <a:ext cx="94722" cy="98955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Rectangle 34"/>
                  <p:cNvSpPr/>
                  <p:nvPr/>
                </p:nvSpPr>
                <p:spPr>
                  <a:xfrm>
                    <a:off x="1029573" y="1810258"/>
                    <a:ext cx="94722" cy="98955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Rectangle 35"/>
                  <p:cNvSpPr/>
                  <p:nvPr/>
                </p:nvSpPr>
                <p:spPr>
                  <a:xfrm>
                    <a:off x="1128412" y="1810258"/>
                    <a:ext cx="94722" cy="98955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Rectangle 36"/>
                  <p:cNvSpPr/>
                  <p:nvPr/>
                </p:nvSpPr>
                <p:spPr>
                  <a:xfrm>
                    <a:off x="1231371" y="1810258"/>
                    <a:ext cx="90602" cy="98955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Rectangle 37"/>
                  <p:cNvSpPr/>
                  <p:nvPr/>
                </p:nvSpPr>
                <p:spPr>
                  <a:xfrm>
                    <a:off x="831895" y="1912304"/>
                    <a:ext cx="90602" cy="9277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Rectangle 38"/>
                  <p:cNvSpPr/>
                  <p:nvPr/>
                </p:nvSpPr>
                <p:spPr>
                  <a:xfrm>
                    <a:off x="930734" y="1912304"/>
                    <a:ext cx="94722" cy="92770"/>
                  </a:xfrm>
                  <a:prstGeom prst="rect">
                    <a:avLst/>
                  </a:prstGeom>
                  <a:solidFill>
                    <a:srgbClr val="0000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Rectangle 39"/>
                  <p:cNvSpPr/>
                  <p:nvPr/>
                </p:nvSpPr>
                <p:spPr>
                  <a:xfrm>
                    <a:off x="1029573" y="1912304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Rectangle 40"/>
                  <p:cNvSpPr/>
                  <p:nvPr/>
                </p:nvSpPr>
                <p:spPr>
                  <a:xfrm>
                    <a:off x="1128412" y="1912304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Rectangle 41"/>
                  <p:cNvSpPr/>
                  <p:nvPr/>
                </p:nvSpPr>
                <p:spPr>
                  <a:xfrm>
                    <a:off x="1231371" y="1912304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Rectangle 42"/>
                  <p:cNvSpPr/>
                  <p:nvPr/>
                </p:nvSpPr>
                <p:spPr>
                  <a:xfrm>
                    <a:off x="831895" y="2011259"/>
                    <a:ext cx="90602" cy="9277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Rectangle 43"/>
                  <p:cNvSpPr/>
                  <p:nvPr/>
                </p:nvSpPr>
                <p:spPr>
                  <a:xfrm>
                    <a:off x="930734" y="2011259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Rectangle 44"/>
                  <p:cNvSpPr/>
                  <p:nvPr/>
                </p:nvSpPr>
                <p:spPr>
                  <a:xfrm>
                    <a:off x="1029573" y="2011259"/>
                    <a:ext cx="94722" cy="92770"/>
                  </a:xfrm>
                  <a:prstGeom prst="rect">
                    <a:avLst/>
                  </a:prstGeom>
                  <a:solidFill>
                    <a:srgbClr val="0000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Rectangle 45"/>
                  <p:cNvSpPr/>
                  <p:nvPr/>
                </p:nvSpPr>
                <p:spPr>
                  <a:xfrm>
                    <a:off x="1128412" y="2011259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Rectangle 46"/>
                  <p:cNvSpPr/>
                  <p:nvPr/>
                </p:nvSpPr>
                <p:spPr>
                  <a:xfrm>
                    <a:off x="1231371" y="2011259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Rectangle 47"/>
                  <p:cNvSpPr/>
                  <p:nvPr/>
                </p:nvSpPr>
                <p:spPr>
                  <a:xfrm>
                    <a:off x="831895" y="2104030"/>
                    <a:ext cx="90602" cy="9277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Rectangle 48"/>
                  <p:cNvSpPr/>
                  <p:nvPr/>
                </p:nvSpPr>
                <p:spPr>
                  <a:xfrm>
                    <a:off x="930734" y="2104030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Rectangle 49"/>
                  <p:cNvSpPr/>
                  <p:nvPr/>
                </p:nvSpPr>
                <p:spPr>
                  <a:xfrm>
                    <a:off x="1029573" y="2104030"/>
                    <a:ext cx="94722" cy="92770"/>
                  </a:xfrm>
                  <a:prstGeom prst="rect">
                    <a:avLst/>
                  </a:prstGeom>
                  <a:solidFill>
                    <a:srgbClr val="0000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Rectangle 50"/>
                  <p:cNvSpPr/>
                  <p:nvPr/>
                </p:nvSpPr>
                <p:spPr>
                  <a:xfrm>
                    <a:off x="1128412" y="2104030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 51"/>
                  <p:cNvSpPr/>
                  <p:nvPr/>
                </p:nvSpPr>
                <p:spPr>
                  <a:xfrm>
                    <a:off x="1231371" y="2104030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Rectangle 52"/>
                  <p:cNvSpPr/>
                  <p:nvPr/>
                </p:nvSpPr>
                <p:spPr>
                  <a:xfrm>
                    <a:off x="831895" y="2199894"/>
                    <a:ext cx="90602" cy="9277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ctangle 53"/>
                  <p:cNvSpPr/>
                  <p:nvPr/>
                </p:nvSpPr>
                <p:spPr>
                  <a:xfrm>
                    <a:off x="930734" y="2199894"/>
                    <a:ext cx="94722" cy="92770"/>
                  </a:xfrm>
                  <a:prstGeom prst="rect">
                    <a:avLst/>
                  </a:prstGeom>
                  <a:solidFill>
                    <a:srgbClr val="0000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ctangle 54"/>
                  <p:cNvSpPr/>
                  <p:nvPr/>
                </p:nvSpPr>
                <p:spPr>
                  <a:xfrm>
                    <a:off x="1029573" y="2199894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ctangle 55"/>
                  <p:cNvSpPr/>
                  <p:nvPr/>
                </p:nvSpPr>
                <p:spPr>
                  <a:xfrm>
                    <a:off x="1128412" y="2199894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ctangle 56"/>
                  <p:cNvSpPr/>
                  <p:nvPr/>
                </p:nvSpPr>
                <p:spPr>
                  <a:xfrm>
                    <a:off x="1231371" y="2199894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ctangle 57"/>
                  <p:cNvSpPr/>
                  <p:nvPr/>
                </p:nvSpPr>
                <p:spPr>
                  <a:xfrm>
                    <a:off x="831895" y="2292664"/>
                    <a:ext cx="90602" cy="9277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ctangle 58"/>
                  <p:cNvSpPr/>
                  <p:nvPr/>
                </p:nvSpPr>
                <p:spPr>
                  <a:xfrm>
                    <a:off x="930734" y="2292664"/>
                    <a:ext cx="94722" cy="92770"/>
                  </a:xfrm>
                  <a:prstGeom prst="rect">
                    <a:avLst/>
                  </a:prstGeom>
                  <a:solidFill>
                    <a:srgbClr val="0000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ctangle 59"/>
                  <p:cNvSpPr/>
                  <p:nvPr/>
                </p:nvSpPr>
                <p:spPr>
                  <a:xfrm>
                    <a:off x="1029573" y="2292664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ctangle 60"/>
                  <p:cNvSpPr/>
                  <p:nvPr/>
                </p:nvSpPr>
                <p:spPr>
                  <a:xfrm>
                    <a:off x="1128412" y="2292664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ctangle 61"/>
                  <p:cNvSpPr/>
                  <p:nvPr/>
                </p:nvSpPr>
                <p:spPr>
                  <a:xfrm>
                    <a:off x="1231371" y="2292664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ctangle 62"/>
                  <p:cNvSpPr/>
                  <p:nvPr/>
                </p:nvSpPr>
                <p:spPr>
                  <a:xfrm>
                    <a:off x="831895" y="2768886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ctangle 63"/>
                  <p:cNvSpPr/>
                  <p:nvPr/>
                </p:nvSpPr>
                <p:spPr>
                  <a:xfrm>
                    <a:off x="930734" y="2768886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ctangle 64"/>
                  <p:cNvSpPr/>
                  <p:nvPr/>
                </p:nvSpPr>
                <p:spPr>
                  <a:xfrm>
                    <a:off x="1029573" y="2768886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ctangle 65"/>
                  <p:cNvSpPr/>
                  <p:nvPr/>
                </p:nvSpPr>
                <p:spPr>
                  <a:xfrm>
                    <a:off x="1128412" y="2768886"/>
                    <a:ext cx="94722" cy="92770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ctangle 66"/>
                  <p:cNvSpPr/>
                  <p:nvPr/>
                </p:nvSpPr>
                <p:spPr>
                  <a:xfrm>
                    <a:off x="1231371" y="2768886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Rectangle 67"/>
                  <p:cNvSpPr/>
                  <p:nvPr/>
                </p:nvSpPr>
                <p:spPr>
                  <a:xfrm>
                    <a:off x="831895" y="2864748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Rectangle 68"/>
                  <p:cNvSpPr/>
                  <p:nvPr/>
                </p:nvSpPr>
                <p:spPr>
                  <a:xfrm>
                    <a:off x="930734" y="2864748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Rectangle 69"/>
                  <p:cNvSpPr/>
                  <p:nvPr/>
                </p:nvSpPr>
                <p:spPr>
                  <a:xfrm>
                    <a:off x="1029573" y="2864748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Rectangle 70"/>
                  <p:cNvSpPr/>
                  <p:nvPr/>
                </p:nvSpPr>
                <p:spPr>
                  <a:xfrm>
                    <a:off x="1128412" y="2864748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71"/>
                  <p:cNvSpPr/>
                  <p:nvPr/>
                </p:nvSpPr>
                <p:spPr>
                  <a:xfrm>
                    <a:off x="1231371" y="2864748"/>
                    <a:ext cx="90602" cy="92770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Rectangle 72"/>
                  <p:cNvSpPr/>
                  <p:nvPr/>
                </p:nvSpPr>
                <p:spPr>
                  <a:xfrm>
                    <a:off x="831895" y="2673022"/>
                    <a:ext cx="9060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Rectangle 73"/>
                  <p:cNvSpPr/>
                  <p:nvPr/>
                </p:nvSpPr>
                <p:spPr>
                  <a:xfrm>
                    <a:off x="930734" y="2673022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Rectangle 74"/>
                  <p:cNvSpPr/>
                  <p:nvPr/>
                </p:nvSpPr>
                <p:spPr>
                  <a:xfrm>
                    <a:off x="1029573" y="2673022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Rectangle 75"/>
                  <p:cNvSpPr/>
                  <p:nvPr/>
                </p:nvSpPr>
                <p:spPr>
                  <a:xfrm>
                    <a:off x="1128412" y="2673022"/>
                    <a:ext cx="94722" cy="9277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Rectangle 76"/>
                  <p:cNvSpPr/>
                  <p:nvPr/>
                </p:nvSpPr>
                <p:spPr>
                  <a:xfrm>
                    <a:off x="1231371" y="2673022"/>
                    <a:ext cx="90602" cy="92770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3" name="Group 170"/>
                  <p:cNvGrpSpPr>
                    <a:grpSpLocks/>
                  </p:cNvGrpSpPr>
                  <p:nvPr/>
                </p:nvGrpSpPr>
                <p:grpSpPr bwMode="auto">
                  <a:xfrm>
                    <a:off x="730433" y="1817993"/>
                    <a:ext cx="92369" cy="1138723"/>
                    <a:chOff x="4948947" y="4166298"/>
                    <a:chExt cx="92369" cy="1138723"/>
                  </a:xfrm>
                </p:grpSpPr>
                <p:sp>
                  <p:nvSpPr>
                    <p:cNvPr id="94" name="Rectangle 78"/>
                    <p:cNvSpPr/>
                    <p:nvPr/>
                  </p:nvSpPr>
                  <p:spPr>
                    <a:xfrm>
                      <a:off x="4947453" y="4158563"/>
                      <a:ext cx="82366" cy="9895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Rectangle 79"/>
                    <p:cNvSpPr/>
                    <p:nvPr/>
                  </p:nvSpPr>
                  <p:spPr>
                    <a:xfrm>
                      <a:off x="4947453" y="4260609"/>
                      <a:ext cx="82366" cy="9277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" name="Rectangle 80"/>
                    <p:cNvSpPr/>
                    <p:nvPr/>
                  </p:nvSpPr>
                  <p:spPr>
                    <a:xfrm>
                      <a:off x="4947453" y="4359565"/>
                      <a:ext cx="82366" cy="9277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7" name="Rectangle 81"/>
                    <p:cNvSpPr/>
                    <p:nvPr/>
                  </p:nvSpPr>
                  <p:spPr>
                    <a:xfrm>
                      <a:off x="4947453" y="4452335"/>
                      <a:ext cx="82366" cy="9277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Rectangle 82"/>
                    <p:cNvSpPr/>
                    <p:nvPr/>
                  </p:nvSpPr>
                  <p:spPr>
                    <a:xfrm>
                      <a:off x="4947453" y="4548199"/>
                      <a:ext cx="82366" cy="9277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9" name="Rectangle 83"/>
                    <p:cNvSpPr/>
                    <p:nvPr/>
                  </p:nvSpPr>
                  <p:spPr>
                    <a:xfrm>
                      <a:off x="4947453" y="4640969"/>
                      <a:ext cx="82366" cy="9277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" name="Rectangle 84"/>
                    <p:cNvSpPr/>
                    <p:nvPr/>
                  </p:nvSpPr>
                  <p:spPr>
                    <a:xfrm>
                      <a:off x="4947453" y="5117191"/>
                      <a:ext cx="82366" cy="927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Rectangle 85"/>
                    <p:cNvSpPr/>
                    <p:nvPr/>
                  </p:nvSpPr>
                  <p:spPr>
                    <a:xfrm>
                      <a:off x="4947453" y="5213053"/>
                      <a:ext cx="82366" cy="927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" name="Rectangle 86"/>
                    <p:cNvSpPr/>
                    <p:nvPr/>
                  </p:nvSpPr>
                  <p:spPr>
                    <a:xfrm>
                      <a:off x="4947453" y="5021327"/>
                      <a:ext cx="82366" cy="927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3175" cap="flat" cmpd="sng" algn="ctr">
                      <a:solidFill>
                        <a:srgbClr val="000000"/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aphicFrame>
              <p:nvGraphicFramePr>
                <p:cNvPr id="46" name="Object 123"/>
                <p:cNvGraphicFramePr>
                  <a:graphicFrameLocks noChangeAspect="1"/>
                </p:cNvGraphicFramePr>
                <p:nvPr/>
              </p:nvGraphicFramePr>
              <p:xfrm>
                <a:off x="910299" y="2104333"/>
                <a:ext cx="233363" cy="2301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441" name="Equation" r:id="rId24" imgW="139700" imgH="139700" progId="Equation.3">
                        <p:embed/>
                      </p:oleObj>
                    </mc:Choice>
                    <mc:Fallback>
                      <p:oleObj name="Equation" r:id="rId24" imgW="139700" imgH="1397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10299" y="2104333"/>
                              <a:ext cx="233363" cy="230188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6161"/>
            <p:cNvGrpSpPr>
              <a:grpSpLocks/>
            </p:cNvGrpSpPr>
            <p:nvPr/>
          </p:nvGrpSpPr>
          <p:grpSpPr bwMode="auto">
            <a:xfrm>
              <a:off x="3447005" y="2010205"/>
              <a:ext cx="1727875" cy="2462439"/>
              <a:chOff x="2411760" y="1454569"/>
              <a:chExt cx="1641301" cy="2127064"/>
            </a:xfrm>
          </p:grpSpPr>
          <p:sp>
            <p:nvSpPr>
              <p:cNvPr id="33" name="TextBox 40"/>
              <p:cNvSpPr txBox="1">
                <a:spLocks noChangeArrowheads="1"/>
              </p:cNvSpPr>
              <p:nvPr/>
            </p:nvSpPr>
            <p:spPr bwMode="auto">
              <a:xfrm>
                <a:off x="2624128" y="1454569"/>
                <a:ext cx="1192734" cy="375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venir Book"/>
                  </a:rPr>
                  <a:t>影像处理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venir Book"/>
                </a:endParaRPr>
              </a:p>
            </p:txBody>
          </p:sp>
          <p:grpSp>
            <p:nvGrpSpPr>
              <p:cNvPr id="34" name="Group 6157"/>
              <p:cNvGrpSpPr>
                <a:grpSpLocks/>
              </p:cNvGrpSpPr>
              <p:nvPr/>
            </p:nvGrpSpPr>
            <p:grpSpPr bwMode="auto">
              <a:xfrm>
                <a:off x="2411760" y="2132856"/>
                <a:ext cx="1641301" cy="1448777"/>
                <a:chOff x="2411760" y="3035028"/>
                <a:chExt cx="1641301" cy="1448777"/>
              </a:xfrm>
            </p:grpSpPr>
            <p:pic>
              <p:nvPicPr>
                <p:cNvPr id="35" name="Picture 6155"/>
                <p:cNvPicPr>
                  <a:picLocks noChangeAspect="1"/>
                </p:cNvPicPr>
                <p:nvPr/>
              </p:nvPicPr>
              <p:blipFill>
                <a:blip r:embed="rId26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684" t="80809" r="4919" b="1852"/>
                <a:stretch>
                  <a:fillRect/>
                </a:stretch>
              </p:blipFill>
              <p:spPr bwMode="auto">
                <a:xfrm>
                  <a:off x="3203848" y="3501010"/>
                  <a:ext cx="849213" cy="9827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" name="Picture 6156"/>
                <p:cNvPicPr>
                  <a:picLocks noChangeAspect="1"/>
                </p:cNvPicPr>
                <p:nvPr/>
              </p:nvPicPr>
              <p:blipFill>
                <a:blip r:embed="rId2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645" t="11896" r="35854" b="52501"/>
                <a:stretch>
                  <a:fillRect/>
                </a:stretch>
              </p:blipFill>
              <p:spPr bwMode="auto">
                <a:xfrm>
                  <a:off x="2492853" y="3035028"/>
                  <a:ext cx="1384301" cy="7465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7" name="Picture 6153"/>
                <p:cNvPicPr>
                  <a:picLocks noChangeAspect="1"/>
                </p:cNvPicPr>
                <p:nvPr/>
              </p:nvPicPr>
              <p:blipFill>
                <a:blip r:embed="rId28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043" t="58524" r="10777" b="8333"/>
                <a:stretch>
                  <a:fillRect/>
                </a:stretch>
              </p:blipFill>
              <p:spPr bwMode="auto">
                <a:xfrm>
                  <a:off x="2411760" y="3573016"/>
                  <a:ext cx="819728" cy="8081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6" name="Group 6159"/>
            <p:cNvGrpSpPr>
              <a:grpSpLocks/>
            </p:cNvGrpSpPr>
            <p:nvPr/>
          </p:nvGrpSpPr>
          <p:grpSpPr bwMode="auto">
            <a:xfrm>
              <a:off x="9059090" y="1837182"/>
              <a:ext cx="1517240" cy="2203429"/>
              <a:chOff x="7719987" y="1305102"/>
              <a:chExt cx="1441219" cy="1903328"/>
            </a:xfrm>
          </p:grpSpPr>
          <p:sp>
            <p:nvSpPr>
              <p:cNvPr id="31" name="TextBox 186"/>
              <p:cNvSpPr txBox="1">
                <a:spLocks noChangeArrowheads="1"/>
              </p:cNvSpPr>
              <p:nvPr/>
            </p:nvSpPr>
            <p:spPr bwMode="auto">
              <a:xfrm>
                <a:off x="7719987" y="1305102"/>
                <a:ext cx="1441219" cy="656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venir Book"/>
                  </a:rPr>
                  <a:t>疾病计算机</a:t>
                </a:r>
                <a:endPara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venir Book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venir Book"/>
                  </a:rPr>
                  <a:t>辅助诊断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venir Book"/>
                </a:endParaRPr>
              </a:p>
            </p:txBody>
          </p:sp>
          <p:pic>
            <p:nvPicPr>
              <p:cNvPr id="32" name="Picture 303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52" t="12773" r="10776" b="15631"/>
              <a:stretch>
                <a:fillRect/>
              </a:stretch>
            </p:blipFill>
            <p:spPr bwMode="auto">
              <a:xfrm>
                <a:off x="7956953" y="2132857"/>
                <a:ext cx="1111512" cy="1075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7" name="Straight Arrow Connector 8"/>
            <p:cNvCxnSpPr>
              <a:stCxn id="108" idx="3"/>
              <a:endCxn id="33" idx="1"/>
            </p:cNvCxnSpPr>
            <p:nvPr/>
          </p:nvCxnSpPr>
          <p:spPr bwMode="auto">
            <a:xfrm flipV="1">
              <a:off x="2696256" y="2227459"/>
              <a:ext cx="974318" cy="13"/>
            </a:xfrm>
            <a:prstGeom prst="straightConnector1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none"/>
              <a:tailEnd type="triangle" w="med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Straight Arrow Connector 9"/>
            <p:cNvCxnSpPr>
              <a:stCxn id="33" idx="3"/>
              <a:endCxn id="23" idx="1"/>
            </p:cNvCxnSpPr>
            <p:nvPr/>
          </p:nvCxnSpPr>
          <p:spPr bwMode="auto">
            <a:xfrm>
              <a:off x="4926221" y="2227459"/>
              <a:ext cx="1410004" cy="8"/>
            </a:xfrm>
            <a:prstGeom prst="straightConnector1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none"/>
              <a:tailEnd type="triangle" w="med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9" name="Straight Arrow Connector 10"/>
            <p:cNvCxnSpPr>
              <a:stCxn id="23" idx="3"/>
              <a:endCxn id="31" idx="1"/>
            </p:cNvCxnSpPr>
            <p:nvPr/>
          </p:nvCxnSpPr>
          <p:spPr bwMode="auto">
            <a:xfrm flipV="1">
              <a:off x="8115057" y="2217377"/>
              <a:ext cx="944034" cy="10091"/>
            </a:xfrm>
            <a:prstGeom prst="straightConnector1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none"/>
              <a:tailEnd type="triangle" w="med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30" name="Picture 6150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73" r="56441" b="17018"/>
            <a:stretch>
              <a:fillRect/>
            </a:stretch>
          </p:blipFill>
          <p:spPr bwMode="auto">
            <a:xfrm>
              <a:off x="5576869" y="2795442"/>
              <a:ext cx="1616692" cy="1163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矩形 3"/>
          <p:cNvSpPr/>
          <p:nvPr/>
        </p:nvSpPr>
        <p:spPr bwMode="auto">
          <a:xfrm>
            <a:off x="2308598" y="1556091"/>
            <a:ext cx="1759360" cy="25922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597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09" y="1224278"/>
            <a:ext cx="5501205" cy="277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225614"/>
            <a:ext cx="8343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713318"/>
            <a:ext cx="83534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34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2" y="1417380"/>
            <a:ext cx="524827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34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数值结果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r="8831" b="5538"/>
          <a:stretch/>
        </p:blipFill>
        <p:spPr bwMode="auto">
          <a:xfrm>
            <a:off x="251640" y="794544"/>
            <a:ext cx="8800871" cy="479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526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汇报提纲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3059874" y="1777410"/>
            <a:ext cx="29522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二、模型与算法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三、数值实验</a:t>
            </a:r>
            <a:endParaRPr lang="en-US" altLang="zh-CN" sz="2800" b="1" noProof="1" smtClean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四、结论与展望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9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2"/>
    </mc:Choice>
    <mc:Fallback xmlns="">
      <p:transition spd="slow" advTm="5852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结论与展望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7688" y="2122283"/>
            <a:ext cx="791755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685165" eaLnBrk="1" hangingPunct="1">
              <a:lnSpc>
                <a:spcPct val="150000"/>
              </a:lnSpc>
              <a:buAutoNum type="arabicPeriod"/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引入两幅影像间配准的新正则约束与快速算法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lvl="0" indent="-514350" defTabSz="685165" eaLnBrk="1" hangingPunct="1">
              <a:lnSpc>
                <a:spcPct val="150000"/>
              </a:lnSpc>
              <a:buAutoNum type="arabicPeriod"/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提出基于流形上图搜索的图像标准化方法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lvl="0" indent="-514350" defTabSz="685165" eaLnBrk="1" hangingPunct="1">
              <a:lnSpc>
                <a:spcPct val="150000"/>
              </a:lnSpc>
              <a:buAutoNum type="arabicPeriod"/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设计流形上的路径回归模型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5682" y="1232175"/>
            <a:ext cx="906017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  <a:endParaRPr lang="en-US" altLang="zh-CN" sz="2800" b="1" noProof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65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结论与展望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7688" y="1849416"/>
            <a:ext cx="799266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如何给出更为精确的图像流形上的分布信息？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（提出了基于数据的度量学习方法）</a:t>
            </a:r>
            <a:endParaRPr lang="en-US" altLang="zh-CN" sz="2800" b="1" noProof="1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algn="just" defTabSz="68516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600" noProof="1" smtClean="0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S</a:t>
            </a:r>
            <a:r>
              <a:rPr lang="en-US" altLang="zh-CN" sz="1600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Ying, Z. Wen, J, Shi, Y. Peng*, J. Peng, H. Qiao, </a:t>
            </a:r>
            <a:r>
              <a:rPr lang="en-US" altLang="zh-CN" sz="1600" i="1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Manifold preserving: an intrinsic approach for semi-supervised distance metric learning</a:t>
            </a:r>
            <a:r>
              <a:rPr lang="en-US" altLang="zh-CN" sz="1600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, </a:t>
            </a:r>
            <a:r>
              <a:rPr lang="en-US" altLang="zh-CN" sz="1600" u="sng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IEEE Transactions on Neural Networks and Learning Systems</a:t>
            </a:r>
            <a:r>
              <a:rPr lang="en-US" altLang="zh-CN" sz="1600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  <a:r>
              <a:rPr lang="en-US" altLang="zh-CN" sz="1600" noProof="1" smtClean="0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2018. </a:t>
            </a:r>
            <a:r>
              <a:rPr lang="en-US" altLang="zh-CN" sz="1600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doi: 10.1109/TNNLS.2017.2691005</a:t>
            </a:r>
          </a:p>
          <a:p>
            <a:pPr marL="342900" lvl="0" indent="-342900" algn="just" defTabSz="685165" eaLnBrk="1" hangingPunct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600" noProof="1" smtClean="0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1600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Li, Y. Bai, Y. Peng, S. Du, S. Ying*, </a:t>
            </a:r>
            <a:r>
              <a:rPr lang="en-US" altLang="zh-CN" sz="1600" i="1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Nonlinear semi-supervised metric learning via multiple kernel and local topology</a:t>
            </a:r>
            <a:r>
              <a:rPr lang="en-US" altLang="zh-CN" sz="1600" u="sng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International Journal of Neural Systems</a:t>
            </a:r>
            <a:r>
              <a:rPr lang="en-US" altLang="zh-CN" sz="1600" noProof="1">
                <a:solidFill>
                  <a:srgbClr val="00206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28(2): 1750040, 2018. </a:t>
            </a:r>
          </a:p>
        </p:txBody>
      </p:sp>
      <p:sp>
        <p:nvSpPr>
          <p:cNvPr id="11" name="矩形 10"/>
          <p:cNvSpPr/>
          <p:nvPr/>
        </p:nvSpPr>
        <p:spPr>
          <a:xfrm>
            <a:off x="755682" y="1232175"/>
            <a:ext cx="906017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2800" b="1" noProof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7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结论与展望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Picture 3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38" y="2136316"/>
            <a:ext cx="6300524" cy="33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27688" y="1057350"/>
            <a:ext cx="90601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165" eaLnBrk="1" hangingPunct="1">
              <a:lnSpc>
                <a:spcPct val="150000"/>
              </a:lnSpc>
              <a:defRPr/>
            </a:pPr>
            <a:r>
              <a:rPr lang="zh-CN" altLang="en-US" sz="2800" b="1" noProof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2800" b="1" noProof="1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80696" y="1170374"/>
            <a:ext cx="6441566" cy="3055240"/>
            <a:chOff x="1280696" y="855181"/>
            <a:chExt cx="6441566" cy="3055240"/>
          </a:xfrm>
        </p:grpSpPr>
        <p:pic>
          <p:nvPicPr>
            <p:cNvPr id="13314" name="Picture 2" descr="文档图标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696" y="2767420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文档图标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80" y="855181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文档图标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262" y="2641482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382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致 谢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9"/>
          <a:stretch/>
        </p:blipFill>
        <p:spPr bwMode="auto">
          <a:xfrm>
            <a:off x="63500" y="4341490"/>
            <a:ext cx="3131998" cy="103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 descr="https://www.firsthospital.cn/images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64" y="4410300"/>
            <a:ext cx="2520209" cy="8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9" descr="http://www.med.unc.edu/www/somLogo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205" name="Picture 13" descr="C:\Users\ThinkPad\Desktop\som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585" y="2182722"/>
            <a:ext cx="3525872" cy="82858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5"/>
          <a:stretch/>
        </p:blipFill>
        <p:spPr bwMode="auto">
          <a:xfrm>
            <a:off x="5018789" y="1147947"/>
            <a:ext cx="4063463" cy="78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432" y="4491270"/>
            <a:ext cx="3215568" cy="64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 descr="C:\Users\ThinkPad\Desktop\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42" y="3290286"/>
            <a:ext cx="3946624" cy="7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237719" y="1169695"/>
            <a:ext cx="4621360" cy="2783644"/>
            <a:chOff x="-111429" y="1009861"/>
            <a:chExt cx="4964407" cy="2758804"/>
          </a:xfrm>
        </p:grpSpPr>
        <p:pic>
          <p:nvPicPr>
            <p:cNvPr id="12290" name="Picture 2" descr="C:\个人\20170616214814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1" t="42101" r="11276" b="2846"/>
            <a:stretch/>
          </p:blipFill>
          <p:spPr bwMode="auto">
            <a:xfrm>
              <a:off x="-111429" y="1014760"/>
              <a:ext cx="4964407" cy="275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9" name="Picture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429" y="1009861"/>
              <a:ext cx="508620" cy="6410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3738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7"/>
    </mc:Choice>
    <mc:Fallback xmlns="">
      <p:transition spd="slow" advTm="5237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 descr="上海大学副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9613"/>
            <a:ext cx="9143999" cy="50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灯片编号占位符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fld id="{0EE15F32-BE22-49AB-BF61-8F2D9DE1CF24}" type="slidenum">
              <a:rPr altLang="en-US" smtClean="0"/>
              <a:pPr eaLnBrk="0" hangingPunct="0"/>
              <a:t>68</a:t>
            </a:fld>
            <a:endParaRPr lang="zh-CN" altLang="en-US" smtClean="0"/>
          </a:p>
        </p:txBody>
      </p:sp>
      <p:sp>
        <p:nvSpPr>
          <p:cNvPr id="56325" name="TextBox 4"/>
          <p:cNvSpPr txBox="1">
            <a:spLocks noChangeArrowheads="1"/>
          </p:cNvSpPr>
          <p:nvPr/>
        </p:nvSpPr>
        <p:spPr bwMode="auto">
          <a:xfrm>
            <a:off x="464205" y="1945195"/>
            <a:ext cx="82121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200" cap="all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隶书" pitchFamily="49" charset="-122"/>
                <a:ea typeface="隶书" pitchFamily="49" charset="-122"/>
              </a:rPr>
              <a:t>谢  谢</a:t>
            </a:r>
            <a:endParaRPr lang="zh-CN" altLang="en-US" sz="7200" cap="all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5"/>
    </mc:Choice>
    <mc:Fallback xmlns="">
      <p:transition spd="slow" advTm="118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" y="759340"/>
            <a:ext cx="5359400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39"/>
          <p:cNvGrpSpPr>
            <a:grpSpLocks noChangeAspect="1"/>
          </p:cNvGrpSpPr>
          <p:nvPr/>
        </p:nvGrpSpPr>
        <p:grpSpPr bwMode="auto">
          <a:xfrm>
            <a:off x="646906" y="759340"/>
            <a:ext cx="2481263" cy="4262437"/>
            <a:chOff x="1691680" y="1298723"/>
            <a:chExt cx="3168352" cy="5442645"/>
          </a:xfrm>
        </p:grpSpPr>
        <p:sp>
          <p:nvSpPr>
            <p:cNvPr id="14" name="圆角矩形 13"/>
            <p:cNvSpPr/>
            <p:nvPr/>
          </p:nvSpPr>
          <p:spPr>
            <a:xfrm>
              <a:off x="1691680" y="1989948"/>
              <a:ext cx="3168352" cy="4751420"/>
            </a:xfrm>
            <a:prstGeom prst="roundRect">
              <a:avLst/>
            </a:prstGeom>
            <a:noFill/>
            <a:ln w="25400" cap="flat" cmpd="sng" algn="ctr">
              <a:solidFill>
                <a:srgbClr val="3891A7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Gill Sans MT"/>
                <a:ea typeface="华文中宋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2900" y="1298723"/>
              <a:ext cx="2801447" cy="6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dirty="0">
                  <a:solidFill>
                    <a:srgbClr val="3891A7">
                      <a:lumMod val="75000"/>
                    </a:srgbClr>
                  </a:solidFill>
                  <a:latin typeface="Gill Sans MT"/>
                  <a:ea typeface="华文中宋"/>
                </a:rPr>
                <a:t>Brain Structure Imaging and Brain Structure Network</a:t>
              </a:r>
              <a:endParaRPr lang="zh-CN" altLang="en-US" sz="1400" kern="0" dirty="0">
                <a:solidFill>
                  <a:srgbClr val="3891A7">
                    <a:lumMod val="75000"/>
                  </a:srgbClr>
                </a:solidFill>
                <a:latin typeface="Gill Sans MT"/>
                <a:ea typeface="华文中宋"/>
              </a:endParaRPr>
            </a:p>
          </p:txBody>
        </p:sp>
      </p:grpSp>
      <p:grpSp>
        <p:nvGrpSpPr>
          <p:cNvPr id="16" name="组合 42"/>
          <p:cNvGrpSpPr>
            <a:grpSpLocks noChangeAspect="1"/>
          </p:cNvGrpSpPr>
          <p:nvPr/>
        </p:nvGrpSpPr>
        <p:grpSpPr bwMode="auto">
          <a:xfrm>
            <a:off x="3504406" y="759340"/>
            <a:ext cx="2568575" cy="4257675"/>
            <a:chOff x="5292080" y="1304806"/>
            <a:chExt cx="3279585" cy="5436562"/>
          </a:xfrm>
        </p:grpSpPr>
        <p:sp>
          <p:nvSpPr>
            <p:cNvPr id="17" name="圆角矩形 16"/>
            <p:cNvSpPr/>
            <p:nvPr/>
          </p:nvSpPr>
          <p:spPr>
            <a:xfrm>
              <a:off x="5292080" y="1989951"/>
              <a:ext cx="3168104" cy="4751417"/>
            </a:xfrm>
            <a:prstGeom prst="roundRect">
              <a:avLst/>
            </a:prstGeom>
            <a:noFill/>
            <a:ln w="25400" cap="flat" cmpd="sng" algn="ctr">
              <a:solidFill>
                <a:srgbClr val="3891A7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Gill Sans MT"/>
                <a:ea typeface="华文中宋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42741" y="1304806"/>
              <a:ext cx="2928924" cy="6689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dirty="0">
                  <a:solidFill>
                    <a:srgbClr val="3891A7">
                      <a:lumMod val="75000"/>
                    </a:srgbClr>
                  </a:solidFill>
                  <a:latin typeface="Gill Sans MT"/>
                  <a:ea typeface="华文中宋"/>
                </a:rPr>
                <a:t>Brain Functional Imaging and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dirty="0">
                  <a:solidFill>
                    <a:srgbClr val="3891A7">
                      <a:lumMod val="75000"/>
                    </a:srgbClr>
                  </a:solidFill>
                  <a:latin typeface="Gill Sans MT"/>
                  <a:ea typeface="华文中宋"/>
                </a:rPr>
                <a:t>Brain Functional Network</a:t>
              </a:r>
              <a:endParaRPr lang="zh-CN" altLang="en-US" sz="1400" kern="0" dirty="0">
                <a:solidFill>
                  <a:srgbClr val="3891A7">
                    <a:lumMod val="75000"/>
                  </a:srgbClr>
                </a:solidFill>
                <a:latin typeface="Gill Sans MT"/>
                <a:ea typeface="华文中宋"/>
              </a:endParaRPr>
            </a:p>
          </p:txBody>
        </p:sp>
      </p:grpSp>
      <p:sp>
        <p:nvSpPr>
          <p:cNvPr id="19" name="矩形 45"/>
          <p:cNvSpPr>
            <a:spLocks noChangeArrowheads="1"/>
          </p:cNvSpPr>
          <p:nvPr/>
        </p:nvSpPr>
        <p:spPr bwMode="auto">
          <a:xfrm>
            <a:off x="323850" y="5151952"/>
            <a:ext cx="86407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Sporns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, B. </a:t>
            </a:r>
            <a:r>
              <a:rPr kumimoji="0" lang="en-US" altLang="zh-CN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Complex </a:t>
            </a:r>
            <a:r>
              <a:rPr kumimoji="0" lang="en-US" altLang="zh-CN" sz="1600" b="0" i="1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brain networks: Graph theoretical analysis of structural and functional systems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. </a:t>
            </a:r>
            <a:r>
              <a:rPr kumimoji="0" lang="en-US" altLang="zh-CN" sz="1600" b="0" i="0" u="sng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Nature Review Neuroscience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,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rPr>
              <a:t>10:186–198, 2009.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8168" y="2353458"/>
            <a:ext cx="216018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FF0000"/>
                </a:solidFill>
              </a:rPr>
              <a:t>建立</a:t>
            </a:r>
            <a:r>
              <a:rPr lang="zh-CN" altLang="en-US" b="1" dirty="0">
                <a:solidFill>
                  <a:srgbClr val="FF0000"/>
                </a:solidFill>
              </a:rPr>
              <a:t>特定</a:t>
            </a:r>
            <a:r>
              <a:rPr lang="zh-CN" altLang="en-US" b="1" dirty="0" smtClean="0">
                <a:solidFill>
                  <a:srgbClr val="FF0000"/>
                </a:solidFill>
              </a:rPr>
              <a:t>人群影像的静态模板，从而为进一步的疾病影像组学特征</a:t>
            </a:r>
            <a:r>
              <a:rPr lang="zh-CN" altLang="en-US" b="1" dirty="0">
                <a:solidFill>
                  <a:srgbClr val="FF0000"/>
                </a:solidFill>
              </a:rPr>
              <a:t>表征</a:t>
            </a:r>
            <a:r>
              <a:rPr lang="zh-CN" altLang="en-US" b="1" dirty="0" smtClean="0">
                <a:solidFill>
                  <a:srgbClr val="FF0000"/>
                </a:solidFill>
              </a:rPr>
              <a:t>提供技术保障。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1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50" name="Picture 3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0" y="1129356"/>
            <a:ext cx="6026681" cy="316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5622" y="4585644"/>
            <a:ext cx="896436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J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Dubois,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The early development of brain white matter: a review of imaging studies in fetuses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newborns and infants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J. Neuroscience 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276: 48—71, 2014.</a:t>
            </a:r>
            <a:endParaRPr lang="en-US" altLang="zh-CN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  <a:p>
            <a:pPr marL="285750" indent="-285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R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. </a:t>
            </a:r>
            <a:r>
              <a:rPr lang="en-US" altLang="zh-CN" sz="1600" kern="0" dirty="0" err="1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Scahill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et al., </a:t>
            </a:r>
            <a:r>
              <a:rPr lang="en-US" altLang="zh-CN" sz="1600" i="1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Mapping the evolution of regional atrophy in Alzheimer’s disease: unbiased analysis of fluid-registered serial MRI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, </a:t>
            </a:r>
            <a:r>
              <a:rPr lang="en-US" altLang="zh-CN" sz="1600" u="sng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PNAS</a:t>
            </a:r>
            <a:r>
              <a:rPr lang="en-US" altLang="zh-CN" sz="1600" kern="0" dirty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 99 (7</a:t>
            </a:r>
            <a:r>
              <a:rPr lang="en-US" altLang="zh-CN" sz="1600" kern="0" dirty="0" smtClean="0">
                <a:solidFill>
                  <a:srgbClr val="333399">
                    <a:lumMod val="75000"/>
                  </a:srgbClr>
                </a:solidFill>
                <a:latin typeface="Calibri" pitchFamily="34" charset="0"/>
              </a:rPr>
              <a:t>): 4703—4707, 2002.</a:t>
            </a:r>
            <a:endParaRPr lang="zh-CN" altLang="en-US" sz="1600" kern="0" dirty="0">
              <a:solidFill>
                <a:srgbClr val="333399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0908" y="1975386"/>
            <a:ext cx="2016168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FF0000"/>
                </a:solidFill>
              </a:rPr>
              <a:t>建立特定人群大脑的动态演化过程，为大脑发育或疾病演化提供影像学描述。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7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95802" y="202754"/>
            <a:ext cx="6843135" cy="3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525">
              <a:lnSpc>
                <a:spcPts val="23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研究背景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13338"/>
            <a:ext cx="7848600" cy="44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920263" y="2688342"/>
            <a:ext cx="5459970" cy="978729"/>
            <a:chOff x="1904792" y="2497470"/>
            <a:chExt cx="5459970" cy="978729"/>
          </a:xfrm>
        </p:grpSpPr>
        <p:pic>
          <p:nvPicPr>
            <p:cNvPr id="8" name="Picture 20" descr="C:\Users\x220t\Pictures\问号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792" y="2497470"/>
              <a:ext cx="978729" cy="978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883521" y="2497470"/>
              <a:ext cx="4481241" cy="9787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rgbClr val="FF0000"/>
                  </a:solidFill>
                </a:rPr>
                <a:t>如何有效刻画影像与影像之间、模板随时间变化的形变问题？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661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7"/>
    </mc:Choice>
    <mc:Fallback xmlns=""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heme/theme1.xml><?xml version="1.0" encoding="utf-8"?>
<a:theme xmlns:a="http://schemas.openxmlformats.org/drawingml/2006/main" name="默认设计模板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Office 主题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自定义设计方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eaVert" wrap="square" lIns="91440" tIns="45720" rIns="91440" bIns="45720" numCol="1" anchor="t" anchorCtr="0" compatLnSpc="1"/>
      <a:lstStyle>
        <a:defPPr marL="0" marR="0" indent="0" algn="ctr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1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eaVert" wrap="square" lIns="91440" tIns="45720" rIns="91440" bIns="45720" numCol="1" anchor="t" anchorCtr="0" compatLnSpc="1"/>
      <a:lstStyle>
        <a:defPPr marL="0" marR="0" indent="0" algn="ctr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1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17115</TotalTime>
  <Pages>0</Pages>
  <Words>2385</Words>
  <Characters>0</Characters>
  <Application>Microsoft Office PowerPoint</Application>
  <PresentationFormat>全屏显示(16:10)</PresentationFormat>
  <Lines>0</Lines>
  <Paragraphs>394</Paragraphs>
  <Slides>68</Slides>
  <Notes>67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3" baseType="lpstr">
      <vt:lpstr>默认设计模板</vt:lpstr>
      <vt:lpstr>8_Office 主题</vt:lpstr>
      <vt:lpstr>1_自定义设计方案</vt:lpstr>
      <vt:lpstr>Equation</vt:lpstr>
      <vt:lpstr>Formula</vt:lpstr>
      <vt:lpstr>基于流形分布的图像 处理与分析</vt:lpstr>
      <vt:lpstr>总体研究框架</vt:lpstr>
      <vt:lpstr>汇报提纲</vt:lpstr>
      <vt:lpstr>汇报提纲</vt:lpstr>
      <vt:lpstr>研究背景</vt:lpstr>
      <vt:lpstr>研究背景</vt:lpstr>
      <vt:lpstr>研究背景</vt:lpstr>
      <vt:lpstr>研究背景</vt:lpstr>
      <vt:lpstr>研究背景</vt:lpstr>
      <vt:lpstr>研究背景</vt:lpstr>
      <vt:lpstr>汇报提纲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模型与算法</vt:lpstr>
      <vt:lpstr>汇报提纲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数值结果</vt:lpstr>
      <vt:lpstr>汇报提纲</vt:lpstr>
      <vt:lpstr>结论与展望</vt:lpstr>
      <vt:lpstr>结论与展望</vt:lpstr>
      <vt:lpstr>结论与展望</vt:lpstr>
      <vt:lpstr>致 谢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dell</dc:creator>
  <cp:lastModifiedBy>Windows 用户</cp:lastModifiedBy>
  <cp:revision>2728</cp:revision>
  <cp:lastPrinted>2016-03-22T02:54:00Z</cp:lastPrinted>
  <dcterms:created xsi:type="dcterms:W3CDTF">2013-06-23T00:24:00Z</dcterms:created>
  <dcterms:modified xsi:type="dcterms:W3CDTF">2018-04-15T00:30:52Z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